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y="5143500" cx="9144000"/>
  <p:notesSz cx="6858000" cy="9144000"/>
  <p:embeddedFontLst>
    <p:embeddedFont>
      <p:font typeface="Chewy"/>
      <p:regular r:id="rId35"/>
    </p:embeddedFont>
    <p:embeddedFont>
      <p:font typeface="Chelsea Market"/>
      <p:regular r:id="rId36"/>
    </p:embeddedFont>
    <p:embeddedFont>
      <p:font typeface="McLaren"/>
      <p:regular r:id="rId37"/>
    </p:embeddedFont>
    <p:embeddedFont>
      <p:font typeface="Satisfy"/>
      <p:regular r:id="rId38"/>
    </p:embeddedFont>
    <p:embeddedFont>
      <p:font typeface="Bree Serif"/>
      <p:regular r:id="rId39"/>
    </p:embeddedFont>
    <p:embeddedFont>
      <p:font typeface="Luckiest Guy"/>
      <p:regular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uckiestGuy-regular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font" Target="fonts/Chewy-regular.fntdata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font" Target="fonts/McLaren-regular.fntdata"/><Relationship Id="rId14" Type="http://schemas.openxmlformats.org/officeDocument/2006/relationships/slide" Target="slides/slide7.xml"/><Relationship Id="rId36" Type="http://schemas.openxmlformats.org/officeDocument/2006/relationships/font" Target="fonts/ChelseaMarket-regular.fntdata"/><Relationship Id="rId17" Type="http://schemas.openxmlformats.org/officeDocument/2006/relationships/slide" Target="slides/slide10.xml"/><Relationship Id="rId39" Type="http://schemas.openxmlformats.org/officeDocument/2006/relationships/font" Target="fonts/BreeSerif-regular.fntdata"/><Relationship Id="rId16" Type="http://schemas.openxmlformats.org/officeDocument/2006/relationships/slide" Target="slides/slide9.xml"/><Relationship Id="rId38" Type="http://schemas.openxmlformats.org/officeDocument/2006/relationships/font" Target="fonts/Satisfy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baa318dbd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baa318dbd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b9b52eb26a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b9b52eb26a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b9b52eb26a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b9b52eb26a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10e45a5022_5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10e45a5022_5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b9b52eb26a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b9b52eb26a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b30d8fdd2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b30d8fdd2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ba18b83b49_2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ba18b83b49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02124"/>
                </a:solidFill>
                <a:highlight>
                  <a:srgbClr val="F8F9FA"/>
                </a:highlight>
              </a:rPr>
              <a:t>Programa de estudios de inglés académico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b906382087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b906382087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b9b52eb26a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b9b52eb26a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b9b49d167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b9b49d167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b9b49d167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b9b49d167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ba18b83b4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ba18b83b4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b9b49d1674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b9b49d1674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b9cb48398b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b9cb48398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b9cb48398b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b9cb48398b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b9cb48398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b9cb48398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9f1e05e4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9f1e05e4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b9cb48398b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b9cb48398b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b9cb48398b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b9cb48398b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b9f1e05e4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b9f1e05e4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0e45a5022_5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0e45a5022_5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b906382087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b90638208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10e45a5022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10e45a5022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aa318db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baa318db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0e45a5022_5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10e45a5022_5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b5a804b317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b5a804b317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b906382087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b906382087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1" name="Google Shape;101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2" name="Google Shape;10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5" name="Google Shape;10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" name="Google Shape;10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" name="Google Shape;10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" name="Google Shape;112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3" name="Google Shape;113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4" name="Google Shape;11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7" name="Google Shape;11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0" name="Google Shape;120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1" name="Google Shape;12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4" name="Google Shape;12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8" name="Google Shape;128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9" name="Google Shape;129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0" name="Google Shape;13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33" name="Google Shape;13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6" name="Google Shape;136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3w253v3jeJc" TargetMode="External"/><Relationship Id="rId4" Type="http://schemas.openxmlformats.org/officeDocument/2006/relationships/image" Target="../media/image2.jpg"/><Relationship Id="rId5" Type="http://schemas.openxmlformats.org/officeDocument/2006/relationships/hyperlink" Target="https://docs.google.com/document/d/1vbby-jlGKX-Q10vSjZHQYapc8-hV1A4oP5covl-sJe0/edit" TargetMode="External"/><Relationship Id="rId6" Type="http://schemas.openxmlformats.org/officeDocument/2006/relationships/slide" Target="/ppt/slides/slide6.xml"/><Relationship Id="rId7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slide" Target="/ppt/slides/slide6.xml"/><Relationship Id="rId4" Type="http://schemas.openxmlformats.org/officeDocument/2006/relationships/image" Target="../media/image4.png"/><Relationship Id="rId9" Type="http://schemas.openxmlformats.org/officeDocument/2006/relationships/image" Target="../media/image20.jpg"/><Relationship Id="rId5" Type="http://schemas.openxmlformats.org/officeDocument/2006/relationships/image" Target="../media/image14.png"/><Relationship Id="rId6" Type="http://schemas.openxmlformats.org/officeDocument/2006/relationships/hyperlink" Target="http://drive.google.com/file/d/1EFe7ucAALZ_jrlUzL6ou-JzYs3kOsCNq/view" TargetMode="External"/><Relationship Id="rId7" Type="http://schemas.openxmlformats.org/officeDocument/2006/relationships/image" Target="../media/image12.jpg"/><Relationship Id="rId8" Type="http://schemas.openxmlformats.org/officeDocument/2006/relationships/hyperlink" Target="http://drive.google.com/file/d/1GTr08ZQtlUChNsEVZhu9PV8F_5qXI5I0/view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ocs.google.com/presentation/d/1GT9IlOnERpaAHZ7mXgYGGhX-0iDM0qP5DbmCM3u3RiI/present?slide=id.p" TargetMode="External"/><Relationship Id="rId4" Type="http://schemas.openxmlformats.org/officeDocument/2006/relationships/image" Target="../media/image23.png"/><Relationship Id="rId5" Type="http://schemas.openxmlformats.org/officeDocument/2006/relationships/hyperlink" Target="http://drive.google.com/file/d/1M5p2Nue8Vp0HE8rNGNXoIqb8FHZiCdh1/view" TargetMode="External"/><Relationship Id="rId6" Type="http://schemas.openxmlformats.org/officeDocument/2006/relationships/image" Target="../media/image21.jpg"/><Relationship Id="rId7" Type="http://schemas.openxmlformats.org/officeDocument/2006/relationships/slide" Target="/ppt/slides/slide6.xml"/><Relationship Id="rId8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instagram.com/lhs.peermediation/" TargetMode="External"/><Relationship Id="rId4" Type="http://schemas.openxmlformats.org/officeDocument/2006/relationships/hyperlink" Target="mailto:tcunningham@lusd.net" TargetMode="External"/><Relationship Id="rId9" Type="http://schemas.openxmlformats.org/officeDocument/2006/relationships/image" Target="../media/image17.png"/><Relationship Id="rId5" Type="http://schemas.openxmlformats.org/officeDocument/2006/relationships/hyperlink" Target="https://www.instagram.com/lhs.peermediation/" TargetMode="External"/><Relationship Id="rId6" Type="http://schemas.openxmlformats.org/officeDocument/2006/relationships/image" Target="../media/image53.png"/><Relationship Id="rId7" Type="http://schemas.openxmlformats.org/officeDocument/2006/relationships/hyperlink" Target="https://drive.google.com/file/d/1PhBNHYZcJLWebCM3RFks57f5wNxy8Nq3/view?usp=sharing" TargetMode="External"/><Relationship Id="rId8" Type="http://schemas.openxmlformats.org/officeDocument/2006/relationships/image" Target="../media/image26.jpg"/><Relationship Id="rId11" Type="http://schemas.openxmlformats.org/officeDocument/2006/relationships/slide" Target="/ppt/slides/slide6.xml"/><Relationship Id="rId10" Type="http://schemas.openxmlformats.org/officeDocument/2006/relationships/hyperlink" Target="https://docs.google.com/document/d/1QLt6EYO9PNEmikICWjhnQ1r_nU4QptB-G2mLyD6A6To/edit" TargetMode="External"/><Relationship Id="rId12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rive.google.com/file/d/1vIiXuql4mEzl518o5OTUymk6042Mm_AY/view" TargetMode="External"/><Relationship Id="rId4" Type="http://schemas.openxmlformats.org/officeDocument/2006/relationships/hyperlink" Target="https://docs.google.com/document/d/1EKs6noWWboo6frWqX2t_BPCOcjwl2xk6wfwDcUW3XMQ/edit?usp=sharing" TargetMode="External"/><Relationship Id="rId9" Type="http://schemas.openxmlformats.org/officeDocument/2006/relationships/hyperlink" Target="https://docs.google.com/document/d/1_K7kser9B_Qb5tfJz6p_RPZmd4ySxsGLHwuS7phpark/edit?usp=sharing" TargetMode="External"/><Relationship Id="rId5" Type="http://schemas.openxmlformats.org/officeDocument/2006/relationships/hyperlink" Target="https://docs.google.com/document/d/11y5zBFUO9x8x1C2SV6ICkBYkc-mWBvvzPO86WuatEL4/edit?usp=sharing" TargetMode="External"/><Relationship Id="rId6" Type="http://schemas.openxmlformats.org/officeDocument/2006/relationships/hyperlink" Target="https://docs.google.com/document/d/1g26n9dO2GniJjlU5YjaJ2qfiU0XUYOj2H3b7pVQLhq0/edit?usp=sharing" TargetMode="External"/><Relationship Id="rId7" Type="http://schemas.openxmlformats.org/officeDocument/2006/relationships/hyperlink" Target="https://drive.google.com/file/d/16Hz4_tl_azfLybGZWBEVt-8jhFyA4WpL/view?usp=sharing" TargetMode="External"/><Relationship Id="rId8" Type="http://schemas.openxmlformats.org/officeDocument/2006/relationships/hyperlink" Target="https://docs.google.com/document/d/18Wx0SCW-I1k7x34O3a75qvrZdDYEBbvPa-UznOS-Gy4/edit" TargetMode="External"/><Relationship Id="rId11" Type="http://schemas.openxmlformats.org/officeDocument/2006/relationships/slide" Target="/ppt/slides/slide6.xml"/><Relationship Id="rId10" Type="http://schemas.openxmlformats.org/officeDocument/2006/relationships/hyperlink" Target="https://docs.google.com/presentation/d/1PG6Kwf7OB0X0g_PaWiKsw2JsUuroTtFYzrEdfNLQdhE/present" TargetMode="External"/><Relationship Id="rId13" Type="http://schemas.openxmlformats.org/officeDocument/2006/relationships/hyperlink" Target="https://docs.google.com/document/d/1Xc0V-6C53giAd0Y4mkot-695CkehUY-TMhIvOuubu4c/edit" TargetMode="External"/><Relationship Id="rId12" Type="http://schemas.openxmlformats.org/officeDocument/2006/relationships/image" Target="../media/image4.png"/><Relationship Id="rId14" Type="http://schemas.openxmlformats.org/officeDocument/2006/relationships/hyperlink" Target="https://docs.google.com/document/d/1NBzDiAsFIhToJ-vzy961S39hUZmhkztqDMieP8ICN1w/edit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ocs.google.com/document/d/1uQMG_Hkg346wRu6-jIWovRUWR34d7wl7pw0Ruhm9ALo/edit?usp=sharing" TargetMode="External"/><Relationship Id="rId4" Type="http://schemas.openxmlformats.org/officeDocument/2006/relationships/hyperlink" Target="https://docs.google.com/document/d/1uQMG_Hkg346wRu6-jIWovRUWR34d7wl7pw0Ruhm9ALo/edit?usp=sharing" TargetMode="External"/><Relationship Id="rId5" Type="http://schemas.openxmlformats.org/officeDocument/2006/relationships/hyperlink" Target="mailto:arosas@lusd.net" TargetMode="External"/><Relationship Id="rId6" Type="http://schemas.openxmlformats.org/officeDocument/2006/relationships/slide" Target="/ppt/slides/slide6.xml"/><Relationship Id="rId7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watch?v=CToH-u_9C5Y" TargetMode="External"/><Relationship Id="rId4" Type="http://schemas.openxmlformats.org/officeDocument/2006/relationships/hyperlink" Target="https://docs.google.com/presentation/d/1cvdtjK2XREeRz0-UUBFduvDGO1zvfK1O-2AZTAUV6bA/present?slide=id.p" TargetMode="External"/><Relationship Id="rId5" Type="http://schemas.openxmlformats.org/officeDocument/2006/relationships/image" Target="../media/image55.png"/><Relationship Id="rId6" Type="http://schemas.openxmlformats.org/officeDocument/2006/relationships/slide" Target="/ppt/slides/slide6.xml"/><Relationship Id="rId7" Type="http://schemas.openxmlformats.org/officeDocument/2006/relationships/image" Target="../media/image4.png"/><Relationship Id="rId8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38.png"/><Relationship Id="rId22" Type="http://schemas.openxmlformats.org/officeDocument/2006/relationships/image" Target="../media/image4.png"/><Relationship Id="rId21" Type="http://schemas.openxmlformats.org/officeDocument/2006/relationships/slide" Target="/ppt/slides/slide6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rive.google.com/file/d/1u4vtT-OkM8RRGLPFJE-1E4abNaF_g81l/view?usp=sharing" TargetMode="External"/><Relationship Id="rId4" Type="http://schemas.openxmlformats.org/officeDocument/2006/relationships/hyperlink" Target="https://docs.google.com/document/d/1rC8NLgJPRm86MzgVZTAxMXFd84ECDRUwQ57vqZuVcks/edit?usp=sharing" TargetMode="External"/><Relationship Id="rId9" Type="http://schemas.openxmlformats.org/officeDocument/2006/relationships/hyperlink" Target="https://docs.google.com/document/d/14X8Sioga_sI-tzsafHkMO0Q6lMTP2j8aRddQfaDRYTY/edit?usp=sharing" TargetMode="External"/><Relationship Id="rId5" Type="http://schemas.openxmlformats.org/officeDocument/2006/relationships/hyperlink" Target="https://docs.google.com/document/d/1YwXzL7YuySTdt8Tu0ur9-6vdxUq9RL_7tpoRNywcOSQ/edit?usp=sharing" TargetMode="External"/><Relationship Id="rId6" Type="http://schemas.openxmlformats.org/officeDocument/2006/relationships/image" Target="../media/image27.png"/><Relationship Id="rId7" Type="http://schemas.openxmlformats.org/officeDocument/2006/relationships/image" Target="../media/image25.png"/><Relationship Id="rId8" Type="http://schemas.openxmlformats.org/officeDocument/2006/relationships/hyperlink" Target="https://drive.google.com/file/d/1LHNMlM4JbX2mOurpGdSRuc6ncQr4gsas/view?usp=sharing" TargetMode="External"/><Relationship Id="rId11" Type="http://schemas.openxmlformats.org/officeDocument/2006/relationships/hyperlink" Target="https://docs.google.com/document/d/1gxI2RwVV-waj11eItVPsHoq0N0FJxXdw85DrPgxCVao/edit?usp=sharing" TargetMode="External"/><Relationship Id="rId10" Type="http://schemas.openxmlformats.org/officeDocument/2006/relationships/hyperlink" Target="https://docs.google.com/document/d/1K_LSuGswjppgqlKk0vuu5Azz0kWrltThjVp1-xVuMxQ/edit" TargetMode="External"/><Relationship Id="rId13" Type="http://schemas.openxmlformats.org/officeDocument/2006/relationships/hyperlink" Target="https://docs.google.com/document/d/1eERgrUTxBQubOefPdJnwwFCpWzbHDc_7lo39zJ-_xXo/" TargetMode="External"/><Relationship Id="rId12" Type="http://schemas.openxmlformats.org/officeDocument/2006/relationships/hyperlink" Target="https://docs.google.com/document/d/15E6wZl-nv2uuhTOJNVaDSBl0kT1AasJssqYKoXSlTLU/edit?usp=sharing" TargetMode="External"/><Relationship Id="rId15" Type="http://schemas.openxmlformats.org/officeDocument/2006/relationships/image" Target="../media/image22.png"/><Relationship Id="rId14" Type="http://schemas.openxmlformats.org/officeDocument/2006/relationships/image" Target="../media/image19.png"/><Relationship Id="rId17" Type="http://schemas.openxmlformats.org/officeDocument/2006/relationships/image" Target="../media/image32.png"/><Relationship Id="rId16" Type="http://schemas.openxmlformats.org/officeDocument/2006/relationships/image" Target="../media/image24.png"/><Relationship Id="rId19" Type="http://schemas.openxmlformats.org/officeDocument/2006/relationships/image" Target="../media/image28.png"/><Relationship Id="rId18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4.png"/><Relationship Id="rId21" Type="http://schemas.openxmlformats.org/officeDocument/2006/relationships/hyperlink" Target="https://docs.google.com/presentation/d/1hLu6CmEzlul_SMFN75BNLWGtoxtkgs_CRigXW9bqako/present?slide=id.p1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ocs.google.com/presentation/d/1QrSwn6ekYDJAX89vvGM4U73GyFKkaGlVa2RrohrkXkg/present" TargetMode="External"/><Relationship Id="rId4" Type="http://schemas.openxmlformats.org/officeDocument/2006/relationships/hyperlink" Target="https://docs.google.com/presentation/d/1QrSwn6ekYDJAX89vvGM4U73GyFKkaGlVa2RrohrkXkg/present" TargetMode="External"/><Relationship Id="rId9" Type="http://schemas.openxmlformats.org/officeDocument/2006/relationships/hyperlink" Target="https://docs.google.com/presentation/d/14nIEOVjffBTacI0noXYgzmyM0ClsB6q3fks1ZYUfP9M/present?slide=id.g3606f1c2d_30" TargetMode="External"/><Relationship Id="rId5" Type="http://schemas.openxmlformats.org/officeDocument/2006/relationships/hyperlink" Target="https://docs.google.com/presentation/d/1SQ_okIRuKwDJB1YEBpuZNtGXRcSDhmRIyi5im4ceXS4/present?slide=id.p" TargetMode="External"/><Relationship Id="rId6" Type="http://schemas.openxmlformats.org/officeDocument/2006/relationships/hyperlink" Target="https://docs.google.com/presentation/d/1O-4P34HlyTjEsVbhXv5qwad2v830aAfqM_5XvFFiROU/present?slide=id.p" TargetMode="External"/><Relationship Id="rId7" Type="http://schemas.openxmlformats.org/officeDocument/2006/relationships/hyperlink" Target="https://docs.google.com/presentation/d/1TMsuTHmAu6uxC4Qyeq5I3In8wiSelKaaJdSjD7a-4Tw/edit?usp=sharing" TargetMode="External"/><Relationship Id="rId8" Type="http://schemas.openxmlformats.org/officeDocument/2006/relationships/hyperlink" Target="https://docs.google.com/presentation/d/1fzDXeGxp45ZxKcFuQYSstISJKEIxM95sCONGKt5Kos4/present?slide=id.p1" TargetMode="External"/><Relationship Id="rId11" Type="http://schemas.openxmlformats.org/officeDocument/2006/relationships/hyperlink" Target="https://docs.google.com/presentation/d/1Qs-0wwRcV_4pR4WBHgteCquO-9O4Q6hNpJ2msKT5lW8/present?slide=id.gb5793d7908_0_33" TargetMode="External"/><Relationship Id="rId10" Type="http://schemas.openxmlformats.org/officeDocument/2006/relationships/hyperlink" Target="https://docs.google.com/presentation/d/1KLZ29Q0q8Z-u99s1H1wTSsCJXZMSDO3CH46_jWSmD1Y/present" TargetMode="External"/><Relationship Id="rId13" Type="http://schemas.openxmlformats.org/officeDocument/2006/relationships/image" Target="../media/image43.gif"/><Relationship Id="rId12" Type="http://schemas.openxmlformats.org/officeDocument/2006/relationships/image" Target="../media/image41.gif"/><Relationship Id="rId15" Type="http://schemas.openxmlformats.org/officeDocument/2006/relationships/image" Target="../media/image31.gif"/><Relationship Id="rId14" Type="http://schemas.openxmlformats.org/officeDocument/2006/relationships/image" Target="../media/image35.gif"/><Relationship Id="rId17" Type="http://schemas.openxmlformats.org/officeDocument/2006/relationships/image" Target="../media/image33.gif"/><Relationship Id="rId16" Type="http://schemas.openxmlformats.org/officeDocument/2006/relationships/hyperlink" Target="https://docs.google.com/presentation/d/1aJZZAD3bi510ITKFXrqEdzaMO8VN8RBXlN5phs3tW4M/present" TargetMode="External"/><Relationship Id="rId19" Type="http://schemas.openxmlformats.org/officeDocument/2006/relationships/slide" Target="/ppt/slides/slide6.xml"/><Relationship Id="rId18" Type="http://schemas.openxmlformats.org/officeDocument/2006/relationships/image" Target="../media/image37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lusd209.padlet.org/kkulm/apworld" TargetMode="External"/><Relationship Id="rId4" Type="http://schemas.openxmlformats.org/officeDocument/2006/relationships/hyperlink" Target="https://docs.google.com/presentation/d/1u6G6X0Zc28-_GbuesMku6vtj5EgCHv6gpJqjmqp_2oc/present" TargetMode="External"/><Relationship Id="rId9" Type="http://schemas.openxmlformats.org/officeDocument/2006/relationships/hyperlink" Target="https://docs.google.com/presentation/d/1khMyA4k70ZK3FzICC0tSYSg5sYgu-2JDNogQMj_VO90/present?slide=id.gb3f81a6f64_0_0" TargetMode="External"/><Relationship Id="rId5" Type="http://schemas.openxmlformats.org/officeDocument/2006/relationships/hyperlink" Target="https://docs.google.com/presentation/d/1Eur4iNoDCviOwT1lBaAs0a4UyhZb9UcbVAkqNjjOG7k/present" TargetMode="External"/><Relationship Id="rId6" Type="http://schemas.openxmlformats.org/officeDocument/2006/relationships/hyperlink" Target="https://docs.google.com/presentation/d/1aS4pUxIq1vuLG-N9JyGLwC7wnLd3KDpah0B7M966dPM/present" TargetMode="External"/><Relationship Id="rId7" Type="http://schemas.openxmlformats.org/officeDocument/2006/relationships/hyperlink" Target="https://docs.google.com/presentation/d/16RaK4SHATOLROdLUGFpu0p5dEMjt80ZBTLSsRmM5Qdo/present?slide=id.p" TargetMode="External"/><Relationship Id="rId8" Type="http://schemas.openxmlformats.org/officeDocument/2006/relationships/hyperlink" Target="https://padlet.com/flagrave/APUSH" TargetMode="External"/><Relationship Id="rId11" Type="http://schemas.openxmlformats.org/officeDocument/2006/relationships/hyperlink" Target="https://docs.google.com/presentation/d/1gf55g2sEu2a5Byh8sHQcRdMmbxr8s-uc7Hi28df2jUg/present?slide=id.p" TargetMode="External"/><Relationship Id="rId10" Type="http://schemas.openxmlformats.org/officeDocument/2006/relationships/hyperlink" Target="https://docs.google.com/presentation/d/1oH2yv-lyFqg-HIjHWOfgPaIz_74AWiRXcbIg4VH-B8Y/present" TargetMode="External"/><Relationship Id="rId13" Type="http://schemas.openxmlformats.org/officeDocument/2006/relationships/hyperlink" Target="https://lusd209.padlet.org/kkulm/1nzaqtyc9nljbvmn" TargetMode="External"/><Relationship Id="rId12" Type="http://schemas.openxmlformats.org/officeDocument/2006/relationships/hyperlink" Target="https://docs.google.com/presentation/d/1i2f2yUDCl8QDkHJBtv2TrTaa4VYKdt1z1s9jQi9i8RE/present?slide=id.gb40b9f155f_0_330" TargetMode="External"/><Relationship Id="rId15" Type="http://schemas.openxmlformats.org/officeDocument/2006/relationships/slide" Target="/ppt/slides/slide6.xml"/><Relationship Id="rId14" Type="http://schemas.openxmlformats.org/officeDocument/2006/relationships/hyperlink" Target="https://docs.google.com/presentation/d/1hkHKTuIzgI_dW9O4IOJaPwJJMbT_t2tSeSThLGRQkGc/present" TargetMode="External"/><Relationship Id="rId16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docs.google.com/document/d/1pyFdmcJFrOQmX_xEEhLRejHKzobUjcG5sa7vjB76RPo/edit?usp=sharing" TargetMode="External"/><Relationship Id="rId4" Type="http://schemas.openxmlformats.org/officeDocument/2006/relationships/hyperlink" Target="https://docs.google.com/document/d/1qwkeC3_9AXnOzo9YxCAPtYwD4r3JThYueApZd0nfQOw/edit?usp=sharing" TargetMode="External"/><Relationship Id="rId5" Type="http://schemas.openxmlformats.org/officeDocument/2006/relationships/hyperlink" Target="https://docs.google.com/document/d/1X7uRfpKUtLw22qr-HubzoGtVwwJXhaCoVJ-MS1sxw3M/edit?usp=sharing" TargetMode="External"/><Relationship Id="rId6" Type="http://schemas.openxmlformats.org/officeDocument/2006/relationships/image" Target="../media/image39.png"/><Relationship Id="rId7" Type="http://schemas.openxmlformats.org/officeDocument/2006/relationships/slide" Target="/ppt/slides/slide6.xml"/><Relationship Id="rId8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20" Type="http://schemas.openxmlformats.org/officeDocument/2006/relationships/hyperlink" Target="https://drive.google.com/file/d/13IZ934j1BF4ucosC3ziGPG1Nz3hQqgpq/view?usp=sharing" TargetMode="External"/><Relationship Id="rId22" Type="http://schemas.openxmlformats.org/officeDocument/2006/relationships/hyperlink" Target="https://docs.google.com/presentation/d/1HLKukLYs1uZ7ko1PZRlHngtpIsmGFFv03aLaHDhDspI/present?slide=id.gb99e0732a1_0_62" TargetMode="External"/><Relationship Id="rId21" Type="http://schemas.openxmlformats.org/officeDocument/2006/relationships/hyperlink" Target="https://docs.google.com/presentation/d/1InSBrI43e5ixJEcaFhCk6hHZ-R7X1miqBSyuKVryz3o/present" TargetMode="External"/><Relationship Id="rId24" Type="http://schemas.openxmlformats.org/officeDocument/2006/relationships/hyperlink" Target="https://docs.google.com/presentation/d/1I8PiRxxoEToJbS8S9elyBbZVTTD6BbK93DZpmJRWsvA/present" TargetMode="External"/><Relationship Id="rId23" Type="http://schemas.openxmlformats.org/officeDocument/2006/relationships/hyperlink" Target="https://docs.google.com/presentation/d/1I8PiRxxoEToJbS8S9elyBbZVTTD6BbK93DZpmJRWsvA/present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hyperlink" Target="https://docs.google.com/presentation/d/15oFmazltwN1U3XPwyqXJnP_giZo-2m_SfVlxxTB9grA/present?slide=id.gb9bb8fc1ac_0_0" TargetMode="External"/><Relationship Id="rId26" Type="http://schemas.openxmlformats.org/officeDocument/2006/relationships/hyperlink" Target="https://docs.google.com/presentation/d/1v3kEE-T2sZ0tHoWe-ql3_uz6_Ag_5CQIHQSBgixk4wg/present?slide=id.g798e324db9_0_0" TargetMode="External"/><Relationship Id="rId25" Type="http://schemas.openxmlformats.org/officeDocument/2006/relationships/hyperlink" Target="https://docs.google.com/presentation/d/1I8PiRxxoEToJbS8S9elyBbZVTTD6BbK93DZpmJRWsvA/present" TargetMode="External"/><Relationship Id="rId28" Type="http://schemas.openxmlformats.org/officeDocument/2006/relationships/slide" Target="/ppt/slides/slide6.xml"/><Relationship Id="rId27" Type="http://schemas.openxmlformats.org/officeDocument/2006/relationships/hyperlink" Target="https://docs.google.com/presentation/d/1XCFgyGFMOCO80xBnwckJLf10AFaVwWrcAytn9cjqLmk/present?slide=id.p" TargetMode="External"/><Relationship Id="rId5" Type="http://schemas.openxmlformats.org/officeDocument/2006/relationships/image" Target="../media/image29.png"/><Relationship Id="rId6" Type="http://schemas.openxmlformats.org/officeDocument/2006/relationships/image" Target="../media/image34.png"/><Relationship Id="rId29" Type="http://schemas.openxmlformats.org/officeDocument/2006/relationships/image" Target="../media/image4.png"/><Relationship Id="rId7" Type="http://schemas.openxmlformats.org/officeDocument/2006/relationships/hyperlink" Target="https://docs.google.com/presentation/d/144CnMIrjZ4gDaL5gwbtFvoniSuqtPtM5R0ErDQuSS3c/present?slide=id.p" TargetMode="External"/><Relationship Id="rId8" Type="http://schemas.openxmlformats.org/officeDocument/2006/relationships/hyperlink" Target="https://docs.google.com/presentation/d/1a41mgHzRf-Y56xyI2YqFDO42qbpfmyMlBkTjiwtnuu0/present?slide=id.gb9b70fc733_0_0" TargetMode="External"/><Relationship Id="rId11" Type="http://schemas.openxmlformats.org/officeDocument/2006/relationships/hyperlink" Target="https://docs.google.com/presentation/d/13056s6j6-mzSp7Hb_2Qw9IY9ESWPyuofgX5qFLEJcjM/present?slide=id.gb9a534610d_0_0" TargetMode="External"/><Relationship Id="rId10" Type="http://schemas.openxmlformats.org/officeDocument/2006/relationships/hyperlink" Target="https://docs.google.com/presentation/d/1FA406egu729QPSozhTIjdcGsasmtXTUtcMne7k0b7jQ/present?slide=id.gaff648bd77_0_0" TargetMode="External"/><Relationship Id="rId13" Type="http://schemas.openxmlformats.org/officeDocument/2006/relationships/hyperlink" Target="https://docs.google.com/presentation/d/1fczrgMR_8wbAxYhwxVXZlXtDokkCjh1-CPEKx0rX3M8/present?slide=id.gb9b70fc733_0_0" TargetMode="External"/><Relationship Id="rId12" Type="http://schemas.openxmlformats.org/officeDocument/2006/relationships/hyperlink" Target="https://docs.google.com/presentation/d/1cG_cJIAhMzffZyiH9fGhb-R4jDGv8GAGdLWW9wJHS30/present?slide=id.gb9bb8fc1ac_0_0" TargetMode="External"/><Relationship Id="rId15" Type="http://schemas.openxmlformats.org/officeDocument/2006/relationships/hyperlink" Target="https://docs.google.com/presentation/d/1Glx0sGscGypwBJFvkANDr_fZADI_QL_ddaFLzXYiH4Q/present?slide=id.gb988d864ab_0_0" TargetMode="External"/><Relationship Id="rId14" Type="http://schemas.openxmlformats.org/officeDocument/2006/relationships/hyperlink" Target="https://docs.google.com/presentation/d/1o6tog43ChGcplRD7L7S4l6rMg45khtrxn8p3I023ELs/present?slide=id.gb9ba429790_0_0" TargetMode="External"/><Relationship Id="rId17" Type="http://schemas.openxmlformats.org/officeDocument/2006/relationships/hyperlink" Target="https://docs.google.com/presentation/d/1PXqfitjvqrAcygDbr_q0-bMfkTI1FKAa6iH6Azha12U/present?slide=id.gb99e073231_0_0" TargetMode="External"/><Relationship Id="rId16" Type="http://schemas.openxmlformats.org/officeDocument/2006/relationships/hyperlink" Target="https://docs.google.com/presentation/d/1VZY-W8JHkSpfLik_2wV6msuBiatKaHVfqLXw3F-SogY/present?slide=id.gb99e0731a9_0_177" TargetMode="External"/><Relationship Id="rId19" Type="http://schemas.openxmlformats.org/officeDocument/2006/relationships/hyperlink" Target="https://docs.google.com/presentation/d/1uFDaff7-9UmRwziMJqddEwq6EFdPG8GQARIhJVxs57A/present?slide=id.gb99e073253_0_0" TargetMode="External"/><Relationship Id="rId18" Type="http://schemas.openxmlformats.org/officeDocument/2006/relationships/hyperlink" Target="https://docs.google.com/presentation/d/1uFDaff7-9UmRwziMJqddEwq6EFdPG8GQARIhJVxs57A/present?slide=id.gb99e073253_0_0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docs.google.com/presentation/d/1yH2B3OP4JBC09nik3oq25TVhzS5Cmy_N3CQRI8RfjT0/present?slide=id.gb8dda53189_0_161" TargetMode="External"/><Relationship Id="rId4" Type="http://schemas.openxmlformats.org/officeDocument/2006/relationships/hyperlink" Target="https://docs.google.com/presentation/d/1yH2B3OP4JBC09nik3oq25TVhzS5Cmy_N3CQRI8RfjT0/present?slide=id.gb8dda53189_0_161" TargetMode="External"/><Relationship Id="rId9" Type="http://schemas.openxmlformats.org/officeDocument/2006/relationships/hyperlink" Target="https://docs.google.com/presentation/d/1b3HwrHZOUoyPtKTa-9co87my5EN5YLNlr8TGge9O0zc/present?slide=id.gb582bc96f1_0_22" TargetMode="External"/><Relationship Id="rId5" Type="http://schemas.openxmlformats.org/officeDocument/2006/relationships/hyperlink" Target="https://docs.google.com/presentation/d/1E6vTEs4ZD-cPG4_T_yYrgijJF88dfWU7ZMNQmQfTi6g/present?slide=id.gb8dda53189_0_161" TargetMode="External"/><Relationship Id="rId6" Type="http://schemas.openxmlformats.org/officeDocument/2006/relationships/hyperlink" Target="https://docs.google.com/presentation/d/1zkiQoevN71CJ3_Mex97UgDm4QfiE-qRaA1z1ueRm8dE/present" TargetMode="External"/><Relationship Id="rId7" Type="http://schemas.openxmlformats.org/officeDocument/2006/relationships/hyperlink" Target="https://youtu.be/c-E7vgHFEkg" TargetMode="External"/><Relationship Id="rId8" Type="http://schemas.openxmlformats.org/officeDocument/2006/relationships/hyperlink" Target="https://docs.google.com/presentation/d/1aP4k3wm8Of-wkcRmFdX_8Q7NscCQ6rv5PaXqVG1GuC8/present?slide=id.p" TargetMode="External"/><Relationship Id="rId11" Type="http://schemas.openxmlformats.org/officeDocument/2006/relationships/hyperlink" Target="https://docs.google.com/presentation/d/1CG1Lt5Twja2DpSqwxEKMJOMeDbZZlxeBXpWEQSFwgEk/present?slide=id.gb9f44d4aaa_0_0" TargetMode="External"/><Relationship Id="rId10" Type="http://schemas.openxmlformats.org/officeDocument/2006/relationships/hyperlink" Target="https://docs.google.com/presentation/d/1CG1Lt5Twja2DpSqwxEKMJOMeDbZZlxeBXpWEQSFwgEk/present?slide=id.gb9f44d4aaa_0_0" TargetMode="External"/><Relationship Id="rId13" Type="http://schemas.openxmlformats.org/officeDocument/2006/relationships/image" Target="../media/image4.png"/><Relationship Id="rId12" Type="http://schemas.openxmlformats.org/officeDocument/2006/relationships/slide" Target="/ppt/slides/slide6.xml"/></Relationships>
</file>

<file path=ppt/slides/_rels/slide23.xml.rels><?xml version="1.0" encoding="UTF-8" standalone="yes"?><Relationships xmlns="http://schemas.openxmlformats.org/package/2006/relationships"><Relationship Id="rId20" Type="http://schemas.openxmlformats.org/officeDocument/2006/relationships/hyperlink" Target="https://docs.google.com/presentation/d/1b3HwrHZOUoyPtKTa-9co87my5EN5YLNlr8TGge9O0zc/present?slide=id.gb582bc96f1_0_22" TargetMode="External"/><Relationship Id="rId22" Type="http://schemas.openxmlformats.org/officeDocument/2006/relationships/hyperlink" Target="https://docs.google.com/presentation/d/16vFP8fZBizlE_81bAPXPccZZJH5Wq8uIL33Fl6P7Lzg/present?slide=id.gb5a8661a84_0_134" TargetMode="External"/><Relationship Id="rId21" Type="http://schemas.openxmlformats.org/officeDocument/2006/relationships/hyperlink" Target="https://docs.google.com/presentation/d/194Ea5zIpVzqf-1FVdlx5M45FoPvtfTZJs3PiFUHzdwU/present?slide=id.ga28547b5ec_0_0" TargetMode="External"/><Relationship Id="rId24" Type="http://schemas.openxmlformats.org/officeDocument/2006/relationships/hyperlink" Target="https://docs.google.com/presentation/d/1uFDaff7-9UmRwziMJqddEwq6EFdPG8GQARIhJVxs57A/present?slide=id.gb99e073253_0_0" TargetMode="External"/><Relationship Id="rId23" Type="http://schemas.openxmlformats.org/officeDocument/2006/relationships/hyperlink" Target="https://docs.google.com/presentation/d/1uFDaff7-9UmRwziMJqddEwq6EFdPG8GQARIhJVxs57A/present?slide=id.gb99e073253_0_0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docs.google.com/presentation/d/1O-4P34HlyTjEsVbhXv5qwad2v830aAfqM_5XvFFiROU/present?slide=id.p" TargetMode="External"/><Relationship Id="rId4" Type="http://schemas.openxmlformats.org/officeDocument/2006/relationships/hyperlink" Target="https://docs.google.com/presentation/d/1fzDXeGxp45ZxKcFuQYSstISJKEIxM95sCONGKt5Kos4/present?slide=id.p1" TargetMode="External"/><Relationship Id="rId9" Type="http://schemas.openxmlformats.org/officeDocument/2006/relationships/hyperlink" Target="https://docs.google.com/presentation/d/1NMjHzzy_sPtfLqcFVDK34H4Gf5fYldQAijQ5CDBSTIQ/present?slide=id.g35f391192_00" TargetMode="External"/><Relationship Id="rId26" Type="http://schemas.openxmlformats.org/officeDocument/2006/relationships/hyperlink" Target="https://docs.google.com/presentation/d/1fczrgMR_8wbAxYhwxVXZlXtDokkCjh1-CPEKx0rX3M8/present?slide=id.gb9b70fc733_0_0" TargetMode="External"/><Relationship Id="rId25" Type="http://schemas.openxmlformats.org/officeDocument/2006/relationships/hyperlink" Target="https://docs.google.com/presentation/d/1cG_cJIAhMzffZyiH9fGhb-R4jDGv8GAGdLWW9wJHS30/present?slide=id.gb9bb8fc1ac_0_0" TargetMode="External"/><Relationship Id="rId28" Type="http://schemas.openxmlformats.org/officeDocument/2006/relationships/slide" Target="/ppt/slides/slide6.xml"/><Relationship Id="rId27" Type="http://schemas.openxmlformats.org/officeDocument/2006/relationships/hyperlink" Target="https://docs.google.com/presentation/d/1Glx0sGscGypwBJFvkANDr_fZADI_QL_ddaFLzXYiH4Q/present?slide=id.gb988d864ab_0_0" TargetMode="External"/><Relationship Id="rId5" Type="http://schemas.openxmlformats.org/officeDocument/2006/relationships/hyperlink" Target="https://docs.google.com/presentation/d/1aJZZAD3bi510ITKFXrqEdzaMO8VN8RBXlN5phs3tW4M/present" TargetMode="External"/><Relationship Id="rId6" Type="http://schemas.openxmlformats.org/officeDocument/2006/relationships/hyperlink" Target="https://docs.google.com/presentation/d/1KLZ29Q0q8Z-u99s1H1wTSsCJXZMSDO3CH46_jWSmD1Y/present" TargetMode="External"/><Relationship Id="rId29" Type="http://schemas.openxmlformats.org/officeDocument/2006/relationships/image" Target="../media/image4.png"/><Relationship Id="rId7" Type="http://schemas.openxmlformats.org/officeDocument/2006/relationships/hyperlink" Target="https://docs.google.com/presentation/d/1hLu6CmEzlul_SMFN75BNLWGtoxtkgs_CRigXW9bqako/present?slide=id.p1" TargetMode="External"/><Relationship Id="rId8" Type="http://schemas.openxmlformats.org/officeDocument/2006/relationships/hyperlink" Target="https://docs.google.com/presentation/d/1QrSwn6ekYDJAX89vvGM4U73GyFKkaGlVa2RrohrkXkg/present?slide=id.p" TargetMode="External"/><Relationship Id="rId30" Type="http://schemas.openxmlformats.org/officeDocument/2006/relationships/hyperlink" Target="https://docs.google.com/document/d/1NBzDiAsFIhToJ-vzy961S39hUZmhkztqDMieP8ICN1w/edit" TargetMode="External"/><Relationship Id="rId11" Type="http://schemas.openxmlformats.org/officeDocument/2006/relationships/hyperlink" Target="https://docs.google.com/presentation/d/19De2kjrmeH8dM3CryOxEKtsgo5_mf779Z6cNd6Jirmo/present?slide=id.g798fd7c832_0_54" TargetMode="External"/><Relationship Id="rId10" Type="http://schemas.openxmlformats.org/officeDocument/2006/relationships/hyperlink" Target="https://docs.google.com/presentation/d/1rT6Ny7vYNydCLt3r2AzhNuzfCWZBNnMyjhWaCkTNg1U/present?slide=id.g35f391192_00" TargetMode="External"/><Relationship Id="rId13" Type="http://schemas.openxmlformats.org/officeDocument/2006/relationships/hyperlink" Target="https://docs.google.com/presentation/d/1aS4pUxIq1vuLG-N9JyGLwC7wnLd3KDpah0B7M966dPM/present" TargetMode="External"/><Relationship Id="rId12" Type="http://schemas.openxmlformats.org/officeDocument/2006/relationships/hyperlink" Target="https://docs.google.com/presentation/d/1JcwZJZi8jFHF3bBPCU6vIcpa-ZCP_7035CwLPjXHf-o/present?slide=id.gb95b0f6e30_0_89" TargetMode="External"/><Relationship Id="rId15" Type="http://schemas.openxmlformats.org/officeDocument/2006/relationships/hyperlink" Target="https://padlet.com/kthompson162/8fezl5ca2w4m7rly" TargetMode="External"/><Relationship Id="rId14" Type="http://schemas.openxmlformats.org/officeDocument/2006/relationships/hyperlink" Target="https://lusd209.padlet.org/kkulm/apworld" TargetMode="External"/><Relationship Id="rId17" Type="http://schemas.openxmlformats.org/officeDocument/2006/relationships/hyperlink" Target="https://drive.google.com/file/d/16Hz4_tl_azfLybGZWBEVt-8jhFyA4WpL/view?usp=sharing" TargetMode="External"/><Relationship Id="rId16" Type="http://schemas.openxmlformats.org/officeDocument/2006/relationships/hyperlink" Target="https://docs.google.com/presentation/d/1gf55g2sEu2a5Byh8sHQcRdMmbxr8s-uc7Hi28df2jUg/present?slide=id.p" TargetMode="External"/><Relationship Id="rId19" Type="http://schemas.openxmlformats.org/officeDocument/2006/relationships/hyperlink" Target="https://docs.google.com/presentation/d/1aP4k3wm8Of-wkcRmFdX_8Q7NscCQ6rv5PaXqVG1GuC8/present?slide=id.p" TargetMode="External"/><Relationship Id="rId18" Type="http://schemas.openxmlformats.org/officeDocument/2006/relationships/hyperlink" Target="https://docs.google.com/presentation/d/1PG6Kwf7OB0X0g_PaWiKsw2JsUuroTtFYzrEdfNLQdhE/present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docs.google.com/document/d/1jJ-P3qLDx_APJhloax0MiVd8pKaRbxpQu9JdGAjK4nk/edit" TargetMode="External"/><Relationship Id="rId4" Type="http://schemas.openxmlformats.org/officeDocument/2006/relationships/image" Target="../media/image45.jpg"/><Relationship Id="rId5" Type="http://schemas.openxmlformats.org/officeDocument/2006/relationships/slide" Target="/ppt/slides/slide6.xml"/><Relationship Id="rId6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hyperlink" Target="mailto:arosas@lusd.net" TargetMode="External"/><Relationship Id="rId6" Type="http://schemas.openxmlformats.org/officeDocument/2006/relationships/hyperlink" Target="mailto:vcampuzano@lusd.net" TargetMode="External"/><Relationship Id="rId7" Type="http://schemas.openxmlformats.org/officeDocument/2006/relationships/slide" Target="/ppt/slides/slide6.xml"/><Relationship Id="rId8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jpg"/><Relationship Id="rId4" Type="http://schemas.openxmlformats.org/officeDocument/2006/relationships/image" Target="../media/image49.png"/><Relationship Id="rId9" Type="http://schemas.openxmlformats.org/officeDocument/2006/relationships/hyperlink" Target="mailto:chernandez@lusd.net" TargetMode="External"/><Relationship Id="rId5" Type="http://schemas.openxmlformats.org/officeDocument/2006/relationships/image" Target="../media/image52.jpg"/><Relationship Id="rId6" Type="http://schemas.openxmlformats.org/officeDocument/2006/relationships/image" Target="../media/image46.png"/><Relationship Id="rId7" Type="http://schemas.openxmlformats.org/officeDocument/2006/relationships/hyperlink" Target="https://sites.google.com/lusd.net/lhsccc/home" TargetMode="External"/><Relationship Id="rId8" Type="http://schemas.openxmlformats.org/officeDocument/2006/relationships/image" Target="../media/image48.png"/><Relationship Id="rId11" Type="http://schemas.openxmlformats.org/officeDocument/2006/relationships/image" Target="../media/image4.png"/><Relationship Id="rId10" Type="http://schemas.openxmlformats.org/officeDocument/2006/relationships/slide" Target="/ppt/slides/slide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drive.google.com/file/d/1Lbgwybqw03y2R9jYNFsgeJczY4ihS9Vs/view?usp=sharing" TargetMode="External"/><Relationship Id="rId4" Type="http://schemas.openxmlformats.org/officeDocument/2006/relationships/hyperlink" Target="https://drive.google.com/file/d/1n79K9Kuvy3hRbChJ2HhHP_Cbndi_fP84/view?usp=sharing" TargetMode="External"/><Relationship Id="rId9" Type="http://schemas.openxmlformats.org/officeDocument/2006/relationships/hyperlink" Target="https://drive.google.com/file/d/1S7yH9oEsQzkgCHuDptmtYpM6S5eSVZxG/view?usp=sharing" TargetMode="External"/><Relationship Id="rId5" Type="http://schemas.openxmlformats.org/officeDocument/2006/relationships/hyperlink" Target="https://drive.google.com/file/d/1n79K9Kuvy3hRbChJ2HhHP_Cbndi_fP84/view?usp=sharing" TargetMode="External"/><Relationship Id="rId6" Type="http://schemas.openxmlformats.org/officeDocument/2006/relationships/hyperlink" Target="https://drive.google.com/file/d/1w0FVmEYwKkmah4CdkD7lMbv6MlJHM6DS/view?usp=sharing" TargetMode="External"/><Relationship Id="rId7" Type="http://schemas.openxmlformats.org/officeDocument/2006/relationships/image" Target="../media/image50.png"/><Relationship Id="rId8" Type="http://schemas.openxmlformats.org/officeDocument/2006/relationships/hyperlink" Target="https://drive.google.com/file/d/1fKXIUqcY7CODU4cI1LTpuAJacowH6-Zd/view?usp=sharing" TargetMode="External"/><Relationship Id="rId11" Type="http://schemas.openxmlformats.org/officeDocument/2006/relationships/slide" Target="/ppt/slides/slide6.xml"/><Relationship Id="rId10" Type="http://schemas.openxmlformats.org/officeDocument/2006/relationships/image" Target="../media/image51.png"/><Relationship Id="rId13" Type="http://schemas.openxmlformats.org/officeDocument/2006/relationships/image" Target="../media/image44.jpg"/><Relationship Id="rId12" Type="http://schemas.openxmlformats.org/officeDocument/2006/relationships/image" Target="../media/image4.png"/><Relationship Id="rId15" Type="http://schemas.openxmlformats.org/officeDocument/2006/relationships/image" Target="../media/image47.jpg"/><Relationship Id="rId14" Type="http://schemas.openxmlformats.org/officeDocument/2006/relationships/hyperlink" Target="https://www.loom.com/share/3730f3568b074ffcb0e07d2ba27a8e0c" TargetMode="External"/><Relationship Id="rId16" Type="http://schemas.openxmlformats.org/officeDocument/2006/relationships/hyperlink" Target="https://docs.google.com/presentation/d/1ApGyt0czknIbeqf4cT4q6Qch4Y4TH15W7C6WWpqtfgs/edit?usp=sharin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ocs.google.com/document/d/1IdOQbJjZwvvy_o4z-g6djT2apkSq8L5aNAmIfVELNUs/edit?usp=sharing" TargetMode="External"/><Relationship Id="rId4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drive.google.com/file/d/1jgwH0Dok1enVBRhrb_iaimerZ1OSFuKb/view?usp=sharing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27.xml"/><Relationship Id="rId11" Type="http://schemas.openxmlformats.org/officeDocument/2006/relationships/slide" Target="/ppt/slides/slide18.xml"/><Relationship Id="rId10" Type="http://schemas.openxmlformats.org/officeDocument/2006/relationships/slide" Target="/ppt/slides/slide17.xml"/><Relationship Id="rId13" Type="http://schemas.openxmlformats.org/officeDocument/2006/relationships/slide" Target="/ppt/slides/slide20.xml"/><Relationship Id="rId12" Type="http://schemas.openxmlformats.org/officeDocument/2006/relationships/slide" Target="/ppt/slides/slide19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3.xml"/><Relationship Id="rId4" Type="http://schemas.openxmlformats.org/officeDocument/2006/relationships/slide" Target="/ppt/slides/slide4.xml"/><Relationship Id="rId9" Type="http://schemas.openxmlformats.org/officeDocument/2006/relationships/slide" Target="/ppt/slides/slide14.xml"/><Relationship Id="rId15" Type="http://schemas.openxmlformats.org/officeDocument/2006/relationships/slide" Target="/ppt/slides/slide22.xml"/><Relationship Id="rId14" Type="http://schemas.openxmlformats.org/officeDocument/2006/relationships/slide" Target="/ppt/slides/slide21.xml"/><Relationship Id="rId17" Type="http://schemas.openxmlformats.org/officeDocument/2006/relationships/slide" Target="/ppt/slides/slide24.xml"/><Relationship Id="rId16" Type="http://schemas.openxmlformats.org/officeDocument/2006/relationships/slide" Target="/ppt/slides/slide23.xml"/><Relationship Id="rId5" Type="http://schemas.openxmlformats.org/officeDocument/2006/relationships/slide" Target="/ppt/slides/slide5.xml"/><Relationship Id="rId19" Type="http://schemas.openxmlformats.org/officeDocument/2006/relationships/slide" Target="/ppt/slides/slide26.xml"/><Relationship Id="rId6" Type="http://schemas.openxmlformats.org/officeDocument/2006/relationships/slide" Target="/ppt/slides/slide8.xml"/><Relationship Id="rId18" Type="http://schemas.openxmlformats.org/officeDocument/2006/relationships/slide" Target="/ppt/slides/slide25.xml"/><Relationship Id="rId7" Type="http://schemas.openxmlformats.org/officeDocument/2006/relationships/slide" Target="/ppt/slides/slide11.xml"/><Relationship Id="rId8" Type="http://schemas.openxmlformats.org/officeDocument/2006/relationships/slide" Target="/ppt/slides/slide13.xml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hyperlink" Target="https://docs.google.com/presentation/d/1rT6Ny7vYNydCLt3r2AzhNuzfCWZBNnMyjhWaCkTNg1U/present?slide=id.g35f391192_00" TargetMode="External"/><Relationship Id="rId22" Type="http://schemas.openxmlformats.org/officeDocument/2006/relationships/hyperlink" Target="https://docs.google.com/presentation/d/1TyRChKObUwsMeWfYknL6aaABllxZFZBQXkVVe1nvw8A/present?slide=id.g35f391192_00" TargetMode="External"/><Relationship Id="rId21" Type="http://schemas.openxmlformats.org/officeDocument/2006/relationships/hyperlink" Target="https://docs.google.com/presentation/d/19De2kjrmeH8dM3CryOxEKtsgo5_mf779Z6cNd6Jirmo/present?slide=id.g798fd7c832_0_54" TargetMode="External"/><Relationship Id="rId24" Type="http://schemas.openxmlformats.org/officeDocument/2006/relationships/slide" Target="/ppt/slides/slide6.xml"/><Relationship Id="rId23" Type="http://schemas.openxmlformats.org/officeDocument/2006/relationships/hyperlink" Target="https://docs.google.com/presentation/d/1TyRChKObUwsMeWfYknL6aaABllxZFZBQXkVVe1nvw8A/present?slide=id.g35f391192_00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hyperlink" Target="https://docs.google.com/presentation/d/1cbaMWbaZuJzxp4NukrDN4BBG9d7g5S9ZcqSwTzPK128/present" TargetMode="External"/><Relationship Id="rId9" Type="http://schemas.openxmlformats.org/officeDocument/2006/relationships/hyperlink" Target="https://docs.google.com/presentation/d/194Ea5zIpVzqf-1FVdlx5M45FoPvtfTZJs3PiFUHzdwU/present?slide=id.ga28547b5ec_0_0" TargetMode="External"/><Relationship Id="rId25" Type="http://schemas.openxmlformats.org/officeDocument/2006/relationships/image" Target="../media/image4.png"/><Relationship Id="rId5" Type="http://schemas.openxmlformats.org/officeDocument/2006/relationships/hyperlink" Target="https://docs.google.com/presentation/d/1htztlgJaRiu5_w36YVfPYp7Qp7uKBNMsC7s7RS3W1MY/present?slide=id.p" TargetMode="External"/><Relationship Id="rId6" Type="http://schemas.openxmlformats.org/officeDocument/2006/relationships/hyperlink" Target="https://docs.google.com/presentation/d/1JcwZJZi8jFHF3bBPCU6vIcpa-ZCP_7035CwLPjXHf-o/present?slide=id.gb95b0f6e30_0_89" TargetMode="External"/><Relationship Id="rId7" Type="http://schemas.openxmlformats.org/officeDocument/2006/relationships/hyperlink" Target="https://docs.google.com/presentation/d/1NrEffyP6e9VXjj44XFXUoxXb4hQ2W9wNpo0i3nyO7-k/present?slide=id.g35f391192_00" TargetMode="External"/><Relationship Id="rId8" Type="http://schemas.openxmlformats.org/officeDocument/2006/relationships/hyperlink" Target="https://docs.google.com/presentation/d/1DWzZq7BCFSMyN3cJZbMhEeehUsjhR5x34HMdSav_ltc/present?slide=id.p" TargetMode="External"/><Relationship Id="rId11" Type="http://schemas.openxmlformats.org/officeDocument/2006/relationships/hyperlink" Target="https://docs.google.com/presentation/d/1HzHrlPpW_1Ubk7WRorjCt7dc6oFAuiZluv8kCjgzmbU/present?slide=id.gb97ade7c6d_5_6" TargetMode="External"/><Relationship Id="rId10" Type="http://schemas.openxmlformats.org/officeDocument/2006/relationships/hyperlink" Target="https://docs.google.com/presentation/d/1NMjHzzy_sPtfLqcFVDK34H4Gf5fYldQAijQ5CDBSTIQ/present?slide=id.g35f391192_00" TargetMode="External"/><Relationship Id="rId13" Type="http://schemas.openxmlformats.org/officeDocument/2006/relationships/hyperlink" Target="https://docs.google.com/presentation/d/1ygDcw5SnijeHwtMNCeSCuPKl7fRqOv_6BVDalmO_RX0/present?slide=id.gb5916ae7e9_0_1624" TargetMode="External"/><Relationship Id="rId12" Type="http://schemas.openxmlformats.org/officeDocument/2006/relationships/hyperlink" Target="https://docs.google.com/presentation/d/1ygDcw5SnijeHwtMNCeSCuPKl7fRqOv_6BVDalmO_RX0/present?slide=id.gb5916ae7e9_0_1624" TargetMode="External"/><Relationship Id="rId15" Type="http://schemas.openxmlformats.org/officeDocument/2006/relationships/hyperlink" Target="https://docs.google.com/presentation/d/1vHhEbSkFYttOw2x0fPo3Xcy7rceQ8m9X4o5BDaVMHz8/present" TargetMode="External"/><Relationship Id="rId14" Type="http://schemas.openxmlformats.org/officeDocument/2006/relationships/hyperlink" Target="https://docs.google.com/presentation/d/1vHhEbSkFYttOw2x0fPo3Xcy7rceQ8m9X4o5BDaVMHz8/present" TargetMode="External"/><Relationship Id="rId17" Type="http://schemas.openxmlformats.org/officeDocument/2006/relationships/hyperlink" Target="https://docs.google.com/presentation/d/1M6kNA7mrPSDpOf7omlQGBThv_F4dMvvao60tTkz9UE4/present?slide=id.p" TargetMode="External"/><Relationship Id="rId16" Type="http://schemas.openxmlformats.org/officeDocument/2006/relationships/hyperlink" Target="https://docs.google.com/presentation/d/1M6kNA7mrPSDpOf7omlQGBThv_F4dMvvao60tTkz9UE4/present?slide=id.p" TargetMode="External"/><Relationship Id="rId19" Type="http://schemas.openxmlformats.org/officeDocument/2006/relationships/hyperlink" Target="https://docs.google.com/presentation/d/16vFP8fZBizlE_81bAPXPccZZJH5Wq8uIL33Fl6P7Lzg/present?slide=id.gb5a8661a84_0_134" TargetMode="External"/><Relationship Id="rId18" Type="http://schemas.openxmlformats.org/officeDocument/2006/relationships/hyperlink" Target="https://docs.google.com/presentation/d/1oOXPcorbsIuNqkpnzzNGaBxfEKQzM305GWThAVbxXNU/present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docs.google.com/presentation/d/1yNhrffHNrQi8G2sQRlGSghPAaH4Cra4SkpnjvxXw3pA/present?slide=id.p" TargetMode="External"/><Relationship Id="rId4" Type="http://schemas.openxmlformats.org/officeDocument/2006/relationships/hyperlink" Target="https://docs.google.com/presentation/d/1sHtLGSW8TQ8FOY3t8NTmDzOtlSy6QLkdAXX29zFzcQA/present" TargetMode="External"/><Relationship Id="rId9" Type="http://schemas.openxmlformats.org/officeDocument/2006/relationships/image" Target="../media/image13.jpg"/><Relationship Id="rId5" Type="http://schemas.openxmlformats.org/officeDocument/2006/relationships/hyperlink" Target="https://docs.google.com/presentation/d/1sHtLGSW8TQ8FOY3t8NTmDzOtlSy6QLkdAXX29zFzcQA/present" TargetMode="External"/><Relationship Id="rId6" Type="http://schemas.openxmlformats.org/officeDocument/2006/relationships/hyperlink" Target="https://docs.google.com/presentation/d/1HxPsnPAEKt2jCnmLGqrfuizMTmRr2fRGLod3sKS5rx0/present?slide=id.p" TargetMode="External"/><Relationship Id="rId7" Type="http://schemas.openxmlformats.org/officeDocument/2006/relationships/image" Target="../media/image16.jpg"/><Relationship Id="rId8" Type="http://schemas.openxmlformats.org/officeDocument/2006/relationships/image" Target="../media/image9.jpg"/><Relationship Id="rId11" Type="http://schemas.openxmlformats.org/officeDocument/2006/relationships/hyperlink" Target="https://docs.google.com/presentation/d/1Ah30GiKhzrVa-T43QbWBTEaUYqCeXuMbtttR7wdC3QM/present?slide=id.gb90e0f0c0a_0_0" TargetMode="External"/><Relationship Id="rId10" Type="http://schemas.openxmlformats.org/officeDocument/2006/relationships/image" Target="../media/image11.png"/><Relationship Id="rId13" Type="http://schemas.openxmlformats.org/officeDocument/2006/relationships/hyperlink" Target="https://sites.google.com/lusd.net/mrseibert" TargetMode="External"/><Relationship Id="rId12" Type="http://schemas.openxmlformats.org/officeDocument/2006/relationships/hyperlink" Target="https://docs.google.com/presentation/d/1faO_9uHz4d-qlGXVAJmvoj2B2C2vyEHYvr0hVqkQbD0/present?slide=id.gb90d26d5aa_0_445" TargetMode="External"/><Relationship Id="rId15" Type="http://schemas.openxmlformats.org/officeDocument/2006/relationships/image" Target="../media/image36.jpg"/><Relationship Id="rId14" Type="http://schemas.openxmlformats.org/officeDocument/2006/relationships/hyperlink" Target="https://docs.google.com/presentation/d/1I2RP1mSmRRsemdAsOpG6Wntq3HhkmWOZyFkrVEE9F68/present?slide=id.p" TargetMode="External"/><Relationship Id="rId17" Type="http://schemas.openxmlformats.org/officeDocument/2006/relationships/image" Target="../media/image4.png"/><Relationship Id="rId16" Type="http://schemas.openxmlformats.org/officeDocument/2006/relationships/slide" Target="/ppt/slides/slide6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ocs.google.com/presentation/d/1faO_9uHz4d-qlGXVAJmvoj2B2C2vyEHYvr0hVqkQbD0/present?slide=id.gb90d26d5aa_0_445" TargetMode="External"/><Relationship Id="rId4" Type="http://schemas.openxmlformats.org/officeDocument/2006/relationships/hyperlink" Target="https://docs.google.com/presentation/d/1Ah30GiKhzrVa-T43QbWBTEaUYqCeXuMbtttR7wdC3QM/present?slide=id.gb90e0f0c0a_0_0" TargetMode="External"/><Relationship Id="rId9" Type="http://schemas.openxmlformats.org/officeDocument/2006/relationships/hyperlink" Target="https://docs.google.com/document/d/1-L1bZC6V_ZI_z9iFCrpf93NA-D6_1gHE2_HFFZxhca8/edit" TargetMode="External"/><Relationship Id="rId5" Type="http://schemas.openxmlformats.org/officeDocument/2006/relationships/hyperlink" Target="http://www.youtube.com/watch?v=qfN1XX3jozk" TargetMode="External"/><Relationship Id="rId6" Type="http://schemas.openxmlformats.org/officeDocument/2006/relationships/image" Target="../media/image7.jpg"/><Relationship Id="rId7" Type="http://schemas.openxmlformats.org/officeDocument/2006/relationships/hyperlink" Target="http://academy.lusd.net/" TargetMode="External"/><Relationship Id="rId8" Type="http://schemas.openxmlformats.org/officeDocument/2006/relationships/image" Target="../media/image5.png"/><Relationship Id="rId11" Type="http://schemas.openxmlformats.org/officeDocument/2006/relationships/image" Target="../media/image4.png"/><Relationship Id="rId10" Type="http://schemas.openxmlformats.org/officeDocument/2006/relationships/slide" Target="/ppt/slides/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925" y="152400"/>
            <a:ext cx="5079549" cy="4191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7"/>
          <p:cNvSpPr txBox="1"/>
          <p:nvPr/>
        </p:nvSpPr>
        <p:spPr>
          <a:xfrm>
            <a:off x="234400" y="4185550"/>
            <a:ext cx="8684700" cy="12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Open House</a:t>
            </a:r>
            <a:endParaRPr b="1" sz="28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2 de febrero, 2022</a:t>
            </a:r>
            <a:endParaRPr b="1" sz="28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 </a:t>
            </a:r>
            <a:endParaRPr b="1" sz="1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6"/>
          <p:cNvSpPr txBox="1"/>
          <p:nvPr>
            <p:ph type="title"/>
          </p:nvPr>
        </p:nvSpPr>
        <p:spPr>
          <a:xfrm>
            <a:off x="311700" y="84100"/>
            <a:ext cx="8758500" cy="10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Cuerpo de Entrenamiento de Oficiales de Reserva Junior de la Marina </a:t>
            </a:r>
            <a:r>
              <a:rPr b="1" lang="en" sz="24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(NJROTC)</a:t>
            </a:r>
            <a:endParaRPr b="1" sz="24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261" name="Google Shape;261;p46"/>
          <p:cNvSpPr txBox="1"/>
          <p:nvPr>
            <p:ph idx="1" type="body"/>
          </p:nvPr>
        </p:nvSpPr>
        <p:spPr>
          <a:xfrm>
            <a:off x="269900" y="756375"/>
            <a:ext cx="4662900" cy="38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FFFF00"/>
                </a:solidFill>
                <a:latin typeface="McLaren"/>
                <a:ea typeface="McLaren"/>
                <a:cs typeface="McLaren"/>
                <a:sym typeface="McLaren"/>
              </a:rPr>
              <a:t>El propósito de NJROTC es inculcar en los cadetes el valor de la ciudadanía, el trabajo en equipo, el autorrespeto y el respeto por los demás</a:t>
            </a:r>
            <a:r>
              <a:rPr b="1" lang="en" sz="3000">
                <a:solidFill>
                  <a:srgbClr val="FFE599"/>
                </a:solidFill>
                <a:latin typeface="McLaren"/>
                <a:ea typeface="McLaren"/>
                <a:cs typeface="McLaren"/>
                <a:sym typeface="McLaren"/>
              </a:rPr>
              <a:t>.</a:t>
            </a:r>
            <a:endParaRPr b="1" sz="2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Learn about the NJROTC program at Lincoln High School!&#10;&#10;Chief Alston - lalston@lusd.net&#10;&#10;Created by PO3 Cavero&#10;&#10;Song used - 24K Magic by Bruno Mars" id="262" name="Google Shape;262;p46" title="LHS NJROTC Open House Vide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3175" y="1122525"/>
            <a:ext cx="3864600" cy="289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6"/>
          <p:cNvSpPr txBox="1"/>
          <p:nvPr/>
        </p:nvSpPr>
        <p:spPr>
          <a:xfrm>
            <a:off x="5721875" y="4063525"/>
            <a:ext cx="264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Traducción escrita en español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grpSp>
        <p:nvGrpSpPr>
          <p:cNvPr id="264" name="Google Shape;264;p46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265" name="Google Shape;265;p46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266" name="Google Shape;266;p4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7"/>
          <p:cNvSpPr txBox="1"/>
          <p:nvPr/>
        </p:nvSpPr>
        <p:spPr>
          <a:xfrm>
            <a:off x="2433750" y="3984050"/>
            <a:ext cx="4276500" cy="615600"/>
          </a:xfrm>
          <a:prstGeom prst="rect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Un mensaje de nuestro actual gobierno estudiantil-líderes del consejo estudiantil unido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272" name="Google Shape;272;p47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273" name="Google Shape;273;p47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274" name="Google Shape;274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5" name="Google Shape;27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1063" y="204651"/>
            <a:ext cx="5241874" cy="131047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7"/>
          <p:cNvSpPr/>
          <p:nvPr/>
        </p:nvSpPr>
        <p:spPr>
          <a:xfrm>
            <a:off x="3151475" y="583600"/>
            <a:ext cx="2894700" cy="58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7"/>
          <p:cNvSpPr txBox="1"/>
          <p:nvPr/>
        </p:nvSpPr>
        <p:spPr>
          <a:xfrm>
            <a:off x="2778450" y="431200"/>
            <a:ext cx="35871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Satisfy"/>
                <a:ea typeface="Satisfy"/>
                <a:cs typeface="Satisfy"/>
                <a:sym typeface="Satisfy"/>
              </a:rPr>
              <a:t>Gobierno estudiantil</a:t>
            </a:r>
            <a:endParaRPr sz="2500">
              <a:latin typeface="Satisfy"/>
              <a:ea typeface="Satisfy"/>
              <a:cs typeface="Satisfy"/>
              <a:sym typeface="Satisf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ambria"/>
                <a:ea typeface="Cambria"/>
                <a:cs typeface="Cambria"/>
                <a:sym typeface="Cambria"/>
              </a:rPr>
              <a:t>Consejo estudiantil unido</a:t>
            </a:r>
            <a:endParaRPr b="1" sz="16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78" name="Google Shape;278;p47" title="Student Government Open House Video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7972" y="1729638"/>
            <a:ext cx="3569563" cy="200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7" title="ASB Highlights.MOV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66475" y="1729638"/>
            <a:ext cx="3569549" cy="200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8"/>
          <p:cNvSpPr txBox="1"/>
          <p:nvPr/>
        </p:nvSpPr>
        <p:spPr>
          <a:xfrm>
            <a:off x="1869600" y="4128750"/>
            <a:ext cx="5404800" cy="523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highlight>
                  <a:srgbClr val="000000"/>
                </a:highlight>
                <a:latin typeface="Georgia"/>
                <a:ea typeface="Georgia"/>
                <a:cs typeface="Georgia"/>
                <a:sym typeface="Georgia"/>
                <a:hlinkClick r:id="rId3"/>
              </a:rPr>
              <a:t>Presentación de Clubs en Lincoln High</a:t>
            </a:r>
            <a:endParaRPr sz="2200">
              <a:solidFill>
                <a:srgbClr val="FFFFFF"/>
              </a:solidFill>
              <a:highlight>
                <a:srgbClr val="000000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5" name="Google Shape;28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5150" y="331575"/>
            <a:ext cx="5793701" cy="144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8" title="2021-2022 Clubs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09363" y="1932400"/>
            <a:ext cx="2725266" cy="2043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48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288" name="Google Shape;288;p48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289" name="Google Shape;289;p4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9"/>
          <p:cNvSpPr txBox="1"/>
          <p:nvPr/>
        </p:nvSpPr>
        <p:spPr>
          <a:xfrm>
            <a:off x="1252575" y="1638850"/>
            <a:ext cx="7120800" cy="23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¿</a:t>
            </a:r>
            <a:r>
              <a:rPr b="1" lang="en" sz="23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Quiere</a:t>
            </a:r>
            <a:r>
              <a:rPr b="1" lang="en" sz="23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 mantenerse en contacto o tiene preguntas?</a:t>
            </a:r>
            <a:endParaRPr b="1" sz="23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Síganos en nuestro nuevo Instagram en</a:t>
            </a:r>
            <a:endParaRPr sz="31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D966"/>
                </a:solidFill>
                <a:latin typeface="Bree Serif"/>
                <a:ea typeface="Bree Serif"/>
                <a:cs typeface="Bree Serif"/>
                <a:sym typeface="Bree Serif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Lhs.peermediation</a:t>
            </a:r>
            <a:endParaRPr sz="2400">
              <a:solidFill>
                <a:srgbClr val="FFD966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comuníquese con </a:t>
            </a:r>
            <a:endParaRPr sz="21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Mrs. Cunningham con</a:t>
            </a:r>
            <a:endParaRPr sz="3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D966"/>
                </a:solidFill>
                <a:latin typeface="Bree Serif"/>
                <a:ea typeface="Bree Serif"/>
                <a:cs typeface="Bree Serif"/>
                <a:sym typeface="Bree Serif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tcunningham@lusd.net</a:t>
            </a:r>
            <a:endParaRPr sz="2400" u="sng">
              <a:solidFill>
                <a:srgbClr val="FFD966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95" name="Google Shape;295;p4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69508" l="0" r="0" t="5199"/>
          <a:stretch/>
        </p:blipFill>
        <p:spPr>
          <a:xfrm>
            <a:off x="139500" y="3135751"/>
            <a:ext cx="2437526" cy="133375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9"/>
          <p:cNvSpPr txBox="1"/>
          <p:nvPr/>
        </p:nvSpPr>
        <p:spPr>
          <a:xfrm>
            <a:off x="1252575" y="-58550"/>
            <a:ext cx="8251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Bree Serif"/>
                <a:ea typeface="Bree Serif"/>
                <a:cs typeface="Bree Serif"/>
                <a:sym typeface="Bree Serif"/>
              </a:rPr>
              <a:t>                </a:t>
            </a:r>
            <a:r>
              <a:rPr b="1" i="1" lang="en" sz="38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Mediación entre compañeros</a:t>
            </a:r>
            <a:r>
              <a:rPr b="1" i="1" lang="en" sz="42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b="1" i="1" sz="42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97" name="Google Shape;297;p49"/>
          <p:cNvSpPr txBox="1"/>
          <p:nvPr/>
        </p:nvSpPr>
        <p:spPr>
          <a:xfrm>
            <a:off x="2577025" y="1053850"/>
            <a:ext cx="5796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 u="sng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¿Qué es mediación entre compañeros?</a:t>
            </a:r>
            <a:endParaRPr b="1" sz="2600" u="sng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98" name="Google Shape;298;p49"/>
          <p:cNvPicPr preferRelativeResize="0"/>
          <p:nvPr/>
        </p:nvPicPr>
        <p:blipFill rotWithShape="1">
          <a:blip r:embed="rId8">
            <a:alphaModFix/>
          </a:blip>
          <a:srcRect b="17305" l="0" r="0" t="17266"/>
          <a:stretch/>
        </p:blipFill>
        <p:spPr>
          <a:xfrm>
            <a:off x="157100" y="411675"/>
            <a:ext cx="2280420" cy="99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48427" y="2619750"/>
            <a:ext cx="1646275" cy="184976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9"/>
          <p:cNvSpPr txBox="1"/>
          <p:nvPr/>
        </p:nvSpPr>
        <p:spPr>
          <a:xfrm>
            <a:off x="5188825" y="1406400"/>
            <a:ext cx="347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Traducción escrita en español del video</a:t>
            </a:r>
            <a:endParaRPr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grpSp>
        <p:nvGrpSpPr>
          <p:cNvPr id="301" name="Google Shape;301;p49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302" name="Google Shape;302;p49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11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303" name="Google Shape;303;p4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0"/>
          <p:cNvSpPr txBox="1"/>
          <p:nvPr>
            <p:ph type="title"/>
          </p:nvPr>
        </p:nvSpPr>
        <p:spPr>
          <a:xfrm>
            <a:off x="0" y="46900"/>
            <a:ext cx="4627200" cy="594000"/>
          </a:xfrm>
          <a:prstGeom prst="rect">
            <a:avLst/>
          </a:prstGeom>
          <a:solidFill>
            <a:srgbClr val="FFF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cLaren"/>
                <a:ea typeface="McLaren"/>
                <a:cs typeface="McLaren"/>
                <a:sym typeface="McLaren"/>
              </a:rPr>
              <a:t>Departamento de inglés</a:t>
            </a:r>
            <a:endParaRPr b="1">
              <a:solidFill>
                <a:srgbClr val="000000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09" name="Google Shape;309;p50"/>
          <p:cNvSpPr txBox="1"/>
          <p:nvPr>
            <p:ph idx="1" type="body"/>
          </p:nvPr>
        </p:nvSpPr>
        <p:spPr>
          <a:xfrm>
            <a:off x="311700" y="1678100"/>
            <a:ext cx="3999900" cy="1498200"/>
          </a:xfrm>
          <a:prstGeom prst="rect">
            <a:avLst/>
          </a:prstGeom>
          <a:ln cap="flat" cmpd="sng" w="28575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Grado 9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cLaren"/>
              <a:buChar char="●"/>
            </a:pPr>
            <a:r>
              <a:rPr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Resumen de currículum de inglés 9</a:t>
            </a:r>
            <a:endParaRPr sz="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cLaren"/>
              <a:buChar char="●"/>
            </a:pPr>
            <a:r>
              <a:rPr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Programa de estudios de inglés 9</a:t>
            </a:r>
            <a:endParaRPr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10" name="Google Shape;310;p50"/>
          <p:cNvSpPr txBox="1"/>
          <p:nvPr>
            <p:ph idx="1" type="body"/>
          </p:nvPr>
        </p:nvSpPr>
        <p:spPr>
          <a:xfrm>
            <a:off x="311700" y="3254974"/>
            <a:ext cx="3999900" cy="1441200"/>
          </a:xfrm>
          <a:prstGeom prst="rect">
            <a:avLst/>
          </a:prstGeom>
          <a:ln cap="flat" cmpd="sng" w="28575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Grado 10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cLaren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Programa de estudios de inglés 10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11" name="Google Shape;311;p50"/>
          <p:cNvSpPr txBox="1"/>
          <p:nvPr>
            <p:ph idx="1" type="body"/>
          </p:nvPr>
        </p:nvSpPr>
        <p:spPr>
          <a:xfrm>
            <a:off x="4676450" y="1678100"/>
            <a:ext cx="3999900" cy="1498200"/>
          </a:xfrm>
          <a:prstGeom prst="rect">
            <a:avLst/>
          </a:prstGeom>
          <a:ln cap="flat" cmpd="sng" w="28575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Grado 11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cLaren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Programa de estudios de Literatura americana    </a:t>
            </a:r>
            <a:r>
              <a:rPr b="1" lang="en" sz="12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    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cLaren"/>
              <a:buChar char="●"/>
            </a:pPr>
            <a:r>
              <a:rPr b="1" lang="en" sz="1200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Lenguaje y composición de inglés (AP)</a:t>
            </a:r>
            <a:endParaRPr b="1" sz="10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cLaren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¿Por qué tomar la clase de AP?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12" name="Google Shape;312;p50"/>
          <p:cNvSpPr txBox="1"/>
          <p:nvPr>
            <p:ph idx="1" type="body"/>
          </p:nvPr>
        </p:nvSpPr>
        <p:spPr>
          <a:xfrm>
            <a:off x="4676450" y="3254974"/>
            <a:ext cx="3999900" cy="1441200"/>
          </a:xfrm>
          <a:prstGeom prst="rect">
            <a:avLst/>
          </a:prstGeom>
          <a:ln cap="flat" cmpd="sng" w="28575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Grado 12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cLaren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Programa de estudios de literatura británica y mundial </a:t>
            </a:r>
            <a:r>
              <a:rPr b="1" lang="en" sz="12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 o 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cLaren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Literatura y composición de inglés (AP)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13" name="Google Shape;313;p50"/>
          <p:cNvSpPr txBox="1"/>
          <p:nvPr/>
        </p:nvSpPr>
        <p:spPr>
          <a:xfrm>
            <a:off x="543450" y="564700"/>
            <a:ext cx="80571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Requisito: </a:t>
            </a:r>
            <a:r>
              <a:rPr lang="en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40 créditos (inscritos en clase de inglés </a:t>
            </a:r>
            <a:r>
              <a:rPr lang="en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los 4 años</a:t>
            </a:r>
            <a:r>
              <a:rPr lang="en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)</a:t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A lo largo de cada uno de los cuatro años en la escuela secundaria, los maestros de inglés guiarán a los estudiantes para que aprendan y desarrollen los matices del idioma inglés a través de una variedad de textos y actividades informativos y literarios arraigados en los Estándares Estatales Básicos Comunes para Artes del Lenguaje Inglés y enfocados en hablar, leer, escribir, y escuchar.</a:t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grpSp>
        <p:nvGrpSpPr>
          <p:cNvPr id="314" name="Google Shape;314;p50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315" name="Google Shape;315;p50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11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316" name="Google Shape;316;p5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7" name="Google Shape;317;p50"/>
          <p:cNvSpPr txBox="1"/>
          <p:nvPr/>
        </p:nvSpPr>
        <p:spPr>
          <a:xfrm>
            <a:off x="2200650" y="2380675"/>
            <a:ext cx="1827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Traducción escrita en español</a:t>
            </a:r>
            <a:endParaRPr sz="8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18" name="Google Shape;318;p50"/>
          <p:cNvSpPr txBox="1"/>
          <p:nvPr/>
        </p:nvSpPr>
        <p:spPr>
          <a:xfrm>
            <a:off x="6944200" y="2417850"/>
            <a:ext cx="1827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Traducción escrita en español</a:t>
            </a:r>
            <a:endParaRPr sz="8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1"/>
          <p:cNvSpPr txBox="1"/>
          <p:nvPr>
            <p:ph type="title"/>
          </p:nvPr>
        </p:nvSpPr>
        <p:spPr>
          <a:xfrm>
            <a:off x="311700" y="43400"/>
            <a:ext cx="8520600" cy="5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24" name="Google Shape;324;p51"/>
          <p:cNvSpPr txBox="1"/>
          <p:nvPr>
            <p:ph idx="1" type="body"/>
          </p:nvPr>
        </p:nvSpPr>
        <p:spPr>
          <a:xfrm>
            <a:off x="311700" y="2141950"/>
            <a:ext cx="3999900" cy="1886700"/>
          </a:xfrm>
          <a:prstGeom prst="rect">
            <a:avLst/>
          </a:prstGeom>
          <a:ln cap="flat" cmpd="sng" w="28575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Lectura ELD y lenguaje ELD</a:t>
            </a:r>
            <a:r>
              <a:rPr b="1" lang="en" sz="12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 (grados 9-12)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cLaren"/>
              <a:buChar char="●"/>
            </a:pPr>
            <a:r>
              <a:rPr b="1" lang="en" sz="12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Estos cursos están diseñados para estudiantes que son nuevos en los EE. UU. o CA y están trabajando para hablar, leer y escribir inglés como su segundo idioma.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cLaren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Programa de estudios ELD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25" name="Google Shape;325;p51"/>
          <p:cNvSpPr txBox="1"/>
          <p:nvPr>
            <p:ph idx="1" type="body"/>
          </p:nvPr>
        </p:nvSpPr>
        <p:spPr>
          <a:xfrm>
            <a:off x="4676450" y="2141950"/>
            <a:ext cx="3999900" cy="1886700"/>
          </a:xfrm>
          <a:prstGeom prst="rect">
            <a:avLst/>
          </a:prstGeom>
          <a:ln cap="flat" cmpd="sng" w="28575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Inglés académico (grados 9-12)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cLaren"/>
              <a:buChar char="●"/>
            </a:pPr>
            <a:r>
              <a:rPr b="1" lang="en" sz="12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Inglés académico es una clase de apoyo que los estudiantes que están aprendiendo inglés tomarán como un período de su día para apoyar su crecimiento en el idioma inglés.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cLaren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Programa de estudios de inglés académico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26" name="Google Shape;326;p51"/>
          <p:cNvSpPr txBox="1"/>
          <p:nvPr/>
        </p:nvSpPr>
        <p:spPr>
          <a:xfrm>
            <a:off x="543450" y="564700"/>
            <a:ext cx="8057100" cy="14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Las clases de ELD apoyan las necesidades de los estudiantes que están aprendiendo inglés en LHS. No es una tarea fácil dominar un nuevo idioma y conquistar los responsabilidades de un estudiante de secundaria al mismo tiempo. Los maestros de ELD, junto con el apoyo del Centro Comunitario Multilingüe, brindan apoyo a los estudiantes en sus metas lingüísticas personales para asegurar que se satisfagan sus necesidades. Se utiliza una variedad de herramientas y currículo para que los estudiantes mejoren sus habilidades en inglés y se preparen para el examen ELPAC. ¡La Sra. Singer y la Sra. Jackson enseñan ELD aquí en LHS y esperan dar la bienvenida a sus estudiantes!</a:t>
            </a:r>
            <a:endParaRPr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27" name="Google Shape;327;p51"/>
          <p:cNvSpPr txBox="1"/>
          <p:nvPr/>
        </p:nvSpPr>
        <p:spPr>
          <a:xfrm>
            <a:off x="333875" y="4028675"/>
            <a:ext cx="8342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¿Preguntas? Envíe un correo electrónico a Antonia Rosas en nuestro MLCC a </a:t>
            </a:r>
            <a:r>
              <a:rPr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arosas@lusd.net</a:t>
            </a:r>
            <a:r>
              <a:rPr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 o Subdirectora Jessica Gregory en jgregory@lusd.net</a:t>
            </a:r>
            <a:endParaRPr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28" name="Google Shape;328;p51"/>
          <p:cNvSpPr txBox="1"/>
          <p:nvPr>
            <p:ph type="title"/>
          </p:nvPr>
        </p:nvSpPr>
        <p:spPr>
          <a:xfrm>
            <a:off x="0" y="46900"/>
            <a:ext cx="8996100" cy="594000"/>
          </a:xfrm>
          <a:prstGeom prst="rect">
            <a:avLst/>
          </a:prstGeom>
          <a:solidFill>
            <a:srgbClr val="FFF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cLaren"/>
                <a:ea typeface="McLaren"/>
                <a:cs typeface="McLaren"/>
                <a:sym typeface="McLaren"/>
              </a:rPr>
              <a:t>Departamento de desarrollo del idioma inglés</a:t>
            </a:r>
            <a:endParaRPr b="1">
              <a:solidFill>
                <a:srgbClr val="000000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grpSp>
        <p:nvGrpSpPr>
          <p:cNvPr id="329" name="Google Shape;329;p51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330" name="Google Shape;330;p51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331" name="Google Shape;331;p5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"/>
          <p:cNvSpPr txBox="1"/>
          <p:nvPr>
            <p:ph type="title"/>
          </p:nvPr>
        </p:nvSpPr>
        <p:spPr>
          <a:xfrm>
            <a:off x="311700" y="43400"/>
            <a:ext cx="8520600" cy="5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Departamento de inglés-cursos electivos</a:t>
            </a:r>
            <a:endParaRPr b="1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37" name="Google Shape;337;p52"/>
          <p:cNvSpPr txBox="1"/>
          <p:nvPr>
            <p:ph idx="1" type="body"/>
          </p:nvPr>
        </p:nvSpPr>
        <p:spPr>
          <a:xfrm>
            <a:off x="311700" y="693750"/>
            <a:ext cx="3999900" cy="1945500"/>
          </a:xfrm>
          <a:prstGeom prst="rect">
            <a:avLst/>
          </a:prstGeom>
          <a:ln cap="flat" cmpd="sng" w="28575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000000"/>
                </a:highlight>
                <a:latin typeface="McLaren"/>
                <a:ea typeface="McLaren"/>
                <a:cs typeface="McLaren"/>
                <a:sym typeface="McLaren"/>
              </a:rPr>
              <a:t>Periodismo </a:t>
            </a:r>
            <a:endParaRPr>
              <a:solidFill>
                <a:srgbClr val="FFFFFF"/>
              </a:solidFill>
              <a:highlight>
                <a:srgbClr val="000000"/>
              </a:highlight>
              <a:latin typeface="McLaren"/>
              <a:ea typeface="McLaren"/>
              <a:cs typeface="McLaren"/>
              <a:sym typeface="McLaren"/>
            </a:endParaRPr>
          </a:p>
          <a:p>
            <a:pPr indent="-2857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cLaren"/>
              <a:buChar char="●"/>
            </a:pPr>
            <a:r>
              <a:rPr lang="en" sz="9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Reta tu creatividad y mejora tu escritura </a:t>
            </a:r>
            <a:endParaRPr sz="9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2857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cLaren"/>
              <a:buChar char="●"/>
            </a:pPr>
            <a:r>
              <a:rPr lang="en" sz="9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Ve tu trabajo publicado en </a:t>
            </a:r>
            <a:r>
              <a:rPr lang="en" sz="9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línea</a:t>
            </a:r>
            <a:endParaRPr sz="9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2857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cLaren"/>
              <a:buChar char="●"/>
            </a:pPr>
            <a:r>
              <a:rPr lang="en" sz="9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Investiga y analiza temas sociales en el campo, en nuestra comunidad, en nuestro estado, y dentro de nuestra nación  </a:t>
            </a:r>
            <a:endParaRPr sz="9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2857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cLaren"/>
              <a:buChar char="●"/>
            </a:pPr>
            <a:r>
              <a:rPr lang="en" sz="9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Mejora tus contactos y  el manejo del tiempo</a:t>
            </a:r>
            <a:endParaRPr sz="9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2857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cLaren"/>
              <a:buChar char="●"/>
            </a:pPr>
            <a:r>
              <a:rPr lang="en" sz="9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Periodismo en un curso “A-G” </a:t>
            </a:r>
            <a:r>
              <a:rPr lang="en" sz="9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aprobado</a:t>
            </a:r>
            <a:r>
              <a:rPr lang="en" sz="9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 por UC </a:t>
            </a:r>
            <a:endParaRPr sz="9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2857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cLaren"/>
              <a:buChar char="●"/>
            </a:pPr>
            <a:r>
              <a:rPr lang="en" sz="9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Se ve estupendo en las aplicaciones de colegio </a:t>
            </a:r>
            <a:endParaRPr sz="9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Échale un vistazo a nuestro video (ingés):</a:t>
            </a:r>
            <a:endParaRPr sz="10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https://www.youtube.com/watch?v=CToH-u_9C5Y</a:t>
            </a:r>
            <a:endParaRPr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38" name="Google Shape;338;p52"/>
          <p:cNvSpPr txBox="1"/>
          <p:nvPr>
            <p:ph idx="1" type="body"/>
          </p:nvPr>
        </p:nvSpPr>
        <p:spPr>
          <a:xfrm>
            <a:off x="311700" y="2741425"/>
            <a:ext cx="3999900" cy="2179800"/>
          </a:xfrm>
          <a:prstGeom prst="rect">
            <a:avLst/>
          </a:prstGeom>
          <a:ln cap="flat" cmpd="sng" w="28575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highlight>
                  <a:srgbClr val="000000"/>
                </a:highlight>
                <a:latin typeface="McLaren"/>
                <a:ea typeface="McLaren"/>
                <a:cs typeface="McLaren"/>
                <a:sym typeface="McLaren"/>
              </a:rPr>
              <a:t>Interpretación oral </a:t>
            </a:r>
            <a:r>
              <a:rPr lang="en">
                <a:solidFill>
                  <a:srgbClr val="FFFFFF"/>
                </a:solidFill>
                <a:highlight>
                  <a:srgbClr val="000000"/>
                </a:highlight>
                <a:latin typeface="McLaren"/>
                <a:ea typeface="McLaren"/>
                <a:cs typeface="McLaren"/>
                <a:sym typeface="McLaren"/>
              </a:rPr>
              <a:t> (discurso y debate)</a:t>
            </a:r>
            <a:endParaRPr>
              <a:solidFill>
                <a:srgbClr val="FFFFFF"/>
              </a:solidFill>
              <a:highlight>
                <a:srgbClr val="000000"/>
              </a:highlight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Aprobado por UC - "A-G" (F)</a:t>
            </a:r>
            <a:endParaRPr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-Grados 9-12</a:t>
            </a:r>
            <a:endParaRPr sz="9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-La interpretación oral es el arte de dar vida a las palabras en una página. Los estudiantes aprenderán a usar su voz y su cuerpo para interpretar y recitar diferentes piezas de literatura dramática, incluyendo discursos, poesía, prosa y obras de teatro.</a:t>
            </a:r>
            <a:endParaRPr sz="9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-Los estudiantes desarrollarán una apreciación por la literatura, la palabra hablada y las artes escénicas.</a:t>
            </a:r>
            <a:endParaRPr sz="9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-Los estudiantes aprenderán sobre diferentes eventos de oratoria y competirán en la Liga Forense de Yosemite (así como también se convertirán en miembros de la Asociación de Discursos de Escuelas Secundarias de California CHSSA y la Asociación Nacional de Discursos y Debate NSDA)</a:t>
            </a:r>
            <a:endParaRPr sz="9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highlight>
                <a:srgbClr val="000000"/>
              </a:highlight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39" name="Google Shape;339;p52"/>
          <p:cNvSpPr txBox="1"/>
          <p:nvPr>
            <p:ph idx="1" type="body"/>
          </p:nvPr>
        </p:nvSpPr>
        <p:spPr>
          <a:xfrm>
            <a:off x="4676450" y="693750"/>
            <a:ext cx="3999900" cy="1945500"/>
          </a:xfrm>
          <a:prstGeom prst="rect">
            <a:avLst/>
          </a:prstGeom>
          <a:ln cap="flat" cmpd="sng" w="28575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highlight>
                  <a:srgbClr val="000000"/>
                </a:highlight>
                <a:latin typeface="McLaren"/>
                <a:ea typeface="McLaren"/>
                <a:cs typeface="McLaren"/>
                <a:sym typeface="McLaren"/>
              </a:rPr>
              <a:t>Clase del anuario</a:t>
            </a:r>
            <a:endParaRPr>
              <a:solidFill>
                <a:schemeClr val="lt1"/>
              </a:solidFill>
              <a:highlight>
                <a:srgbClr val="000000"/>
              </a:highlight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40" name="Google Shape;340;p52"/>
          <p:cNvSpPr txBox="1"/>
          <p:nvPr>
            <p:ph idx="1" type="body"/>
          </p:nvPr>
        </p:nvSpPr>
        <p:spPr>
          <a:xfrm>
            <a:off x="4676450" y="2741423"/>
            <a:ext cx="3999900" cy="1945500"/>
          </a:xfrm>
          <a:prstGeom prst="rect">
            <a:avLst/>
          </a:prstGeom>
          <a:ln cap="flat" cmpd="sng" w="28575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highlight>
                  <a:srgbClr val="000000"/>
                </a:highlight>
                <a:latin typeface="McLaren"/>
                <a:ea typeface="McLaren"/>
                <a:cs typeface="McLaren"/>
                <a:sym typeface="McLaren"/>
              </a:rPr>
              <a:t>Retórica</a:t>
            </a:r>
            <a:r>
              <a:rPr lang="en">
                <a:solidFill>
                  <a:srgbClr val="FFFFFF"/>
                </a:solidFill>
                <a:highlight>
                  <a:srgbClr val="000000"/>
                </a:highlight>
                <a:latin typeface="McLaren"/>
                <a:ea typeface="McLaren"/>
                <a:cs typeface="McLaren"/>
                <a:sym typeface="McLaren"/>
              </a:rPr>
              <a:t> (</a:t>
            </a:r>
            <a:r>
              <a:rPr lang="en">
                <a:solidFill>
                  <a:schemeClr val="lt1"/>
                </a:solidFill>
                <a:highlight>
                  <a:srgbClr val="000000"/>
                </a:highlight>
                <a:latin typeface="McLaren"/>
                <a:ea typeface="McLaren"/>
                <a:cs typeface="McLaren"/>
                <a:sym typeface="McLaren"/>
              </a:rPr>
              <a:t>discurso y debate)		</a:t>
            </a:r>
            <a:r>
              <a:rPr lang="en" sz="10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Aprobado por UC - "A-G" (F)</a:t>
            </a:r>
            <a:endParaRPr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-Grados 10-12</a:t>
            </a:r>
            <a:endParaRPr b="1" sz="7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-Los estudiantes aprenden a investigar y elaborar argumentos sólidos y persuasivos que se relacionan con diferentes temas de debate nacionales e internacionales.</a:t>
            </a:r>
            <a:endParaRPr b="1" sz="7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-Los estudiantes aprenderán a investigar y escribir argumentos persuasivos sobre temas de su elección con el fin de pronunciar discursos informativos que abogan por la conciencia y el cambio, así como estudiar discursos efectivos de líderes mundiales.</a:t>
            </a:r>
            <a:endParaRPr b="1" sz="7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-Los estudiantes utilizarán sus habilidades de pensamiento analítico y crítico para competir en varios eventos de oratoria y debate en la Liga Forense de Yosemite (así como también convertirse en miembros de la Asociación de Discurso de Escuelas Secundarias de California CHSSA y la Asociación Nacional de Discurso y Debate NSDA)</a:t>
            </a:r>
            <a:endParaRPr b="1" sz="7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pic>
        <p:nvPicPr>
          <p:cNvPr id="341" name="Google Shape;341;p5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3888" y="1048875"/>
            <a:ext cx="2522222" cy="1450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52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343" name="Google Shape;343;p52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344" name="Google Shape;344;p5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hand pointer" id="345" name="Google Shape;345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98475" y="1229625"/>
            <a:ext cx="1471875" cy="14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3"/>
          <p:cNvSpPr txBox="1"/>
          <p:nvPr/>
        </p:nvSpPr>
        <p:spPr>
          <a:xfrm>
            <a:off x="6855625" y="1196925"/>
            <a:ext cx="2027100" cy="3324300"/>
          </a:xfrm>
          <a:prstGeom prst="rect">
            <a:avLst/>
          </a:prstGeom>
          <a:noFill/>
          <a:ln cap="flat" cmpd="sng" w="28575">
            <a:solidFill>
              <a:srgbClr val="434343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Liderazgo de deportes </a:t>
            </a:r>
            <a:r>
              <a:rPr b="1" lang="en" sz="13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11-12</a:t>
            </a:r>
            <a:endParaRPr b="1" sz="13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Sílabo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Exploración de carreras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Desarrollo personal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351" name="Google Shape;351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4700" y="3720150"/>
            <a:ext cx="1424399" cy="12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58330" y="3491550"/>
            <a:ext cx="1424400" cy="107164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3"/>
          <p:cNvSpPr txBox="1"/>
          <p:nvPr>
            <p:ph type="title"/>
          </p:nvPr>
        </p:nvSpPr>
        <p:spPr>
          <a:xfrm>
            <a:off x="0" y="90825"/>
            <a:ext cx="6348900" cy="577800"/>
          </a:xfrm>
          <a:prstGeom prst="rect">
            <a:avLst/>
          </a:prstGeom>
          <a:solidFill>
            <a:srgbClr val="FFF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00000"/>
                </a:solidFill>
                <a:latin typeface="McLaren"/>
                <a:ea typeface="McLaren"/>
                <a:cs typeface="McLaren"/>
                <a:sym typeface="McLaren"/>
              </a:rPr>
              <a:t>Departamento de educación física</a:t>
            </a:r>
            <a:endParaRPr b="1">
              <a:solidFill>
                <a:srgbClr val="000000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54" name="Google Shape;354;p53"/>
          <p:cNvSpPr txBox="1"/>
          <p:nvPr/>
        </p:nvSpPr>
        <p:spPr>
          <a:xfrm>
            <a:off x="543450" y="702600"/>
            <a:ext cx="80571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Requisito: 20 créditos (4 semestres= 2 años)</a:t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55" name="Google Shape;355;p53"/>
          <p:cNvSpPr txBox="1"/>
          <p:nvPr/>
        </p:nvSpPr>
        <p:spPr>
          <a:xfrm>
            <a:off x="140200" y="1196925"/>
            <a:ext cx="2027100" cy="3666300"/>
          </a:xfrm>
          <a:prstGeom prst="rect">
            <a:avLst/>
          </a:prstGeom>
          <a:noFill/>
          <a:ln cap="flat" cmpd="sng" w="28575">
            <a:solidFill>
              <a:srgbClr val="434343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Educación física</a:t>
            </a:r>
            <a:endParaRPr b="1" sz="13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9 -12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Explora a través del deporte. Es una excelente manera de encontrar una actividad que te guste y un nuevo amigo.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Sílabo</a:t>
            </a:r>
            <a:endParaRPr sz="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Actividades deportivas</a:t>
            </a:r>
            <a:endParaRPr sz="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Educación física para atlétas 10-12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11"/>
              </a:rPr>
              <a:t> 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   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56" name="Google Shape;356;p53"/>
          <p:cNvSpPr txBox="1"/>
          <p:nvPr/>
        </p:nvSpPr>
        <p:spPr>
          <a:xfrm>
            <a:off x="4641175" y="1196925"/>
            <a:ext cx="2027100" cy="3458700"/>
          </a:xfrm>
          <a:prstGeom prst="rect">
            <a:avLst/>
          </a:prstGeom>
          <a:noFill/>
          <a:ln cap="flat" cmpd="sng" w="28575">
            <a:solidFill>
              <a:srgbClr val="434343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Entrenamiento de pesas</a:t>
            </a:r>
            <a:r>
              <a:rPr b="1" lang="en" sz="13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10-12</a:t>
            </a:r>
            <a:endParaRPr b="1" sz="13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Horario semanal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57" name="Google Shape;357;p53"/>
          <p:cNvSpPr txBox="1"/>
          <p:nvPr/>
        </p:nvSpPr>
        <p:spPr>
          <a:xfrm>
            <a:off x="2390688" y="1196925"/>
            <a:ext cx="2027100" cy="3666300"/>
          </a:xfrm>
          <a:prstGeom prst="rect">
            <a:avLst/>
          </a:prstGeom>
          <a:noFill/>
          <a:ln cap="flat" cmpd="sng" w="28575">
            <a:solidFill>
              <a:srgbClr val="434343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Aerobics</a:t>
            </a:r>
            <a:r>
              <a:rPr b="1" lang="en" sz="13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10-12</a:t>
            </a:r>
            <a:endParaRPr b="1" sz="13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          </a:t>
            </a:r>
            <a:r>
              <a:rPr lang="en" sz="1200" u="sng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Resumen del curso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358" name="Google Shape;358;p5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398750" y="3671050"/>
            <a:ext cx="2475600" cy="98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556600" y="4058325"/>
            <a:ext cx="861200" cy="81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354750" y="1487200"/>
            <a:ext cx="595435" cy="5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572050" y="2316938"/>
            <a:ext cx="1664375" cy="129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971092" y="165467"/>
            <a:ext cx="861200" cy="82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438575" y="1710550"/>
            <a:ext cx="861199" cy="86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4924512" y="1749825"/>
            <a:ext cx="1424400" cy="12194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" name="Google Shape;365;p53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366" name="Google Shape;366;p53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21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367" name="Google Shape;367;p53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4"/>
          <p:cNvSpPr txBox="1"/>
          <p:nvPr>
            <p:ph type="title"/>
          </p:nvPr>
        </p:nvSpPr>
        <p:spPr>
          <a:xfrm>
            <a:off x="0" y="157500"/>
            <a:ext cx="4771800" cy="545100"/>
          </a:xfrm>
          <a:prstGeom prst="rect">
            <a:avLst/>
          </a:prstGeom>
          <a:solidFill>
            <a:srgbClr val="FFF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00000"/>
                </a:solidFill>
                <a:latin typeface="McLaren"/>
                <a:ea typeface="McLaren"/>
                <a:cs typeface="McLaren"/>
                <a:sym typeface="McLaren"/>
              </a:rPr>
              <a:t>Departamento de ciencia</a:t>
            </a:r>
            <a:endParaRPr b="1">
              <a:solidFill>
                <a:srgbClr val="000000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73" name="Google Shape;373;p54"/>
          <p:cNvSpPr txBox="1"/>
          <p:nvPr>
            <p:ph idx="1" type="body"/>
          </p:nvPr>
        </p:nvSpPr>
        <p:spPr>
          <a:xfrm>
            <a:off x="291250" y="2358950"/>
            <a:ext cx="2669100" cy="7293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Química NGSS </a:t>
            </a:r>
            <a:r>
              <a:rPr lang="en" sz="17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(Advanzada/Honores)</a:t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4" name="Google Shape;374;p54"/>
          <p:cNvSpPr txBox="1"/>
          <p:nvPr/>
        </p:nvSpPr>
        <p:spPr>
          <a:xfrm>
            <a:off x="543450" y="702600"/>
            <a:ext cx="80571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Requisito: 20 créditos (2 semestres, 2 años); 3 años recomendados</a:t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75" name="Google Shape;375;p54"/>
          <p:cNvSpPr txBox="1"/>
          <p:nvPr/>
        </p:nvSpPr>
        <p:spPr>
          <a:xfrm>
            <a:off x="5859100" y="1117775"/>
            <a:ext cx="3000000" cy="4617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Anatomía y fisiología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376" name="Google Shape;376;p54"/>
          <p:cNvSpPr txBox="1"/>
          <p:nvPr/>
        </p:nvSpPr>
        <p:spPr>
          <a:xfrm>
            <a:off x="5909875" y="1829038"/>
            <a:ext cx="1663500" cy="4617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Biología AP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77" name="Google Shape;377;p54">
            <a:hlinkClick r:id="rId7"/>
          </p:cNvPr>
          <p:cNvSpPr txBox="1"/>
          <p:nvPr/>
        </p:nvSpPr>
        <p:spPr>
          <a:xfrm>
            <a:off x="4923900" y="2540288"/>
            <a:ext cx="1871400" cy="477000"/>
          </a:xfrm>
          <a:prstGeom prst="rect">
            <a:avLst/>
          </a:prstGeom>
          <a:solidFill>
            <a:srgbClr val="FF0000"/>
          </a:solidFill>
          <a:ln cap="flat" cmpd="sng" w="28575">
            <a:solidFill>
              <a:schemeClr val="lt1"/>
            </a:solidFill>
            <a:prstDash val="lg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Química AP</a:t>
            </a:r>
            <a:endParaRPr b="1" sz="1900">
              <a:solidFill>
                <a:srgbClr val="FFFFFF"/>
              </a:solidFill>
            </a:endParaRPr>
          </a:p>
        </p:txBody>
      </p:sp>
      <p:sp>
        <p:nvSpPr>
          <p:cNvPr id="378" name="Google Shape;378;p54"/>
          <p:cNvSpPr txBox="1"/>
          <p:nvPr/>
        </p:nvSpPr>
        <p:spPr>
          <a:xfrm>
            <a:off x="1572000" y="1324475"/>
            <a:ext cx="3000000" cy="4617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Biología</a:t>
            </a:r>
            <a:r>
              <a:rPr lang="en" sz="1800">
                <a:solidFill>
                  <a:srgbClr val="FFFFFF"/>
                </a:solidFill>
              </a:rPr>
              <a:t> </a:t>
            </a:r>
            <a:r>
              <a:rPr lang="en" sz="1700">
                <a:solidFill>
                  <a:srgbClr val="FFFFFF"/>
                </a:solidFill>
              </a:rPr>
              <a:t>(NGSS/Avanzada)</a:t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379" name="Google Shape;379;p54"/>
          <p:cNvSpPr txBox="1"/>
          <p:nvPr/>
        </p:nvSpPr>
        <p:spPr>
          <a:xfrm>
            <a:off x="5267325" y="4082675"/>
            <a:ext cx="1871400" cy="4617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Física 1 AP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80" name="Google Shape;380;p54"/>
          <p:cNvSpPr txBox="1"/>
          <p:nvPr/>
        </p:nvSpPr>
        <p:spPr>
          <a:xfrm>
            <a:off x="2035725" y="3766400"/>
            <a:ext cx="3000000" cy="4617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 u="sng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Física</a:t>
            </a:r>
            <a:r>
              <a:rPr lang="en" sz="1800">
                <a:solidFill>
                  <a:srgbClr val="FFFFFF"/>
                </a:solidFill>
              </a:rPr>
              <a:t> (NGSS/Advanced)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81" name="Google Shape;381;p54"/>
          <p:cNvPicPr preferRelativeResize="0"/>
          <p:nvPr/>
        </p:nvPicPr>
        <p:blipFill rotWithShape="1">
          <a:blip r:embed="rId12">
            <a:alphaModFix/>
          </a:blip>
          <a:srcRect b="0" l="17665" r="14625" t="0"/>
          <a:stretch/>
        </p:blipFill>
        <p:spPr>
          <a:xfrm>
            <a:off x="252699" y="1189050"/>
            <a:ext cx="1116237" cy="9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4"/>
          <p:cNvPicPr preferRelativeResize="0"/>
          <p:nvPr/>
        </p:nvPicPr>
        <p:blipFill rotWithShape="1">
          <a:blip r:embed="rId13">
            <a:alphaModFix/>
          </a:blip>
          <a:srcRect b="16577" l="27095" r="26980" t="16844"/>
          <a:stretch/>
        </p:blipFill>
        <p:spPr>
          <a:xfrm>
            <a:off x="3357035" y="2140137"/>
            <a:ext cx="1170200" cy="12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11712" y="3661013"/>
            <a:ext cx="1492400" cy="11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4"/>
          <p:cNvPicPr preferRelativeResize="0"/>
          <p:nvPr/>
        </p:nvPicPr>
        <p:blipFill rotWithShape="1">
          <a:blip r:embed="rId15">
            <a:alphaModFix/>
          </a:blip>
          <a:srcRect b="9024" l="0" r="0" t="0"/>
          <a:stretch/>
        </p:blipFill>
        <p:spPr>
          <a:xfrm>
            <a:off x="4813938" y="1166550"/>
            <a:ext cx="803230" cy="102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4"/>
          <p:cNvSpPr txBox="1"/>
          <p:nvPr/>
        </p:nvSpPr>
        <p:spPr>
          <a:xfrm>
            <a:off x="5511950" y="3368038"/>
            <a:ext cx="3241200" cy="4155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chemeClr val="l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 u="sng">
                <a:solidFill>
                  <a:srgbClr val="FFFFFF"/>
                </a:solid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Ciencias medioambientales AP</a:t>
            </a:r>
            <a:endParaRPr b="1" sz="1100">
              <a:solidFill>
                <a:srgbClr val="FFFFFF"/>
              </a:solidFill>
            </a:endParaRPr>
          </a:p>
        </p:txBody>
      </p:sp>
      <p:pic>
        <p:nvPicPr>
          <p:cNvPr id="386" name="Google Shape;386;p54"/>
          <p:cNvPicPr preferRelativeResize="0"/>
          <p:nvPr/>
        </p:nvPicPr>
        <p:blipFill rotWithShape="1">
          <a:blip r:embed="rId17">
            <a:alphaModFix/>
          </a:blip>
          <a:srcRect b="2672" l="0" r="0" t="2889"/>
          <a:stretch/>
        </p:blipFill>
        <p:spPr>
          <a:xfrm>
            <a:off x="7866075" y="1837600"/>
            <a:ext cx="803225" cy="127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539500" y="4075756"/>
            <a:ext cx="803226" cy="6024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54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389" name="Google Shape;389;p54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19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390" name="Google Shape;390;p54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1" name="Google Shape;391;p54"/>
          <p:cNvSpPr txBox="1"/>
          <p:nvPr/>
        </p:nvSpPr>
        <p:spPr>
          <a:xfrm>
            <a:off x="3147550" y="4611750"/>
            <a:ext cx="1871400" cy="4617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lt1"/>
                </a:solidFill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Fisica 2 AP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5"/>
          <p:cNvSpPr txBox="1"/>
          <p:nvPr/>
        </p:nvSpPr>
        <p:spPr>
          <a:xfrm>
            <a:off x="2637050" y="1314750"/>
            <a:ext cx="1753200" cy="23175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Grado 10</a:t>
            </a:r>
            <a:endParaRPr b="1" sz="18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97" name="Google Shape;397;p55"/>
          <p:cNvSpPr txBox="1"/>
          <p:nvPr/>
        </p:nvSpPr>
        <p:spPr>
          <a:xfrm>
            <a:off x="2634300" y="2170275"/>
            <a:ext cx="1795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Historia del mundo AP</a:t>
            </a:r>
            <a:endParaRPr sz="13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98" name="Google Shape;398;p55"/>
          <p:cNvSpPr txBox="1"/>
          <p:nvPr>
            <p:ph type="title"/>
          </p:nvPr>
        </p:nvSpPr>
        <p:spPr>
          <a:xfrm>
            <a:off x="0" y="157350"/>
            <a:ext cx="6448200" cy="585900"/>
          </a:xfrm>
          <a:prstGeom prst="rect">
            <a:avLst/>
          </a:prstGeom>
          <a:solidFill>
            <a:srgbClr val="FFF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00000"/>
                </a:solidFill>
                <a:latin typeface="McLaren"/>
                <a:ea typeface="McLaren"/>
                <a:cs typeface="McLaren"/>
                <a:sym typeface="McLaren"/>
              </a:rPr>
              <a:t>Departamento de ciencias sociales</a:t>
            </a:r>
            <a:endParaRPr b="1">
              <a:solidFill>
                <a:srgbClr val="000000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399" name="Google Shape;399;p55"/>
          <p:cNvSpPr txBox="1"/>
          <p:nvPr/>
        </p:nvSpPr>
        <p:spPr>
          <a:xfrm>
            <a:off x="543450" y="793300"/>
            <a:ext cx="80571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Requisito: 40 créditos (inscrito en clases de ciencias sociales los 4 años) </a:t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00" name="Google Shape;400;p55"/>
          <p:cNvSpPr txBox="1"/>
          <p:nvPr/>
        </p:nvSpPr>
        <p:spPr>
          <a:xfrm>
            <a:off x="540550" y="1314750"/>
            <a:ext cx="1753200" cy="23175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Grado 9</a:t>
            </a:r>
            <a:endParaRPr b="1" sz="2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Estudios étnicos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geografía</a:t>
            </a:r>
            <a:endParaRPr b="1" sz="1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Geografía humana AP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01" name="Google Shape;401;p55"/>
          <p:cNvSpPr txBox="1"/>
          <p:nvPr/>
        </p:nvSpPr>
        <p:spPr>
          <a:xfrm>
            <a:off x="4770650" y="1314750"/>
            <a:ext cx="1753200" cy="23175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Grado 11</a:t>
            </a:r>
            <a:endParaRPr b="1" sz="18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Historia de Estados Unidos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Historia de EEUU AP</a:t>
            </a:r>
            <a:endParaRPr b="1" sz="18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02" name="Google Shape;402;p55"/>
          <p:cNvSpPr txBox="1"/>
          <p:nvPr/>
        </p:nvSpPr>
        <p:spPr>
          <a:xfrm>
            <a:off x="6850250" y="1314750"/>
            <a:ext cx="1753200" cy="23175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Grado 12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Gobierno americano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Economía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Gobierno y política de EEUU AP</a:t>
            </a:r>
            <a:endParaRPr b="1" u="sng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03" name="Google Shape;403;p55"/>
          <p:cNvSpPr txBox="1"/>
          <p:nvPr/>
        </p:nvSpPr>
        <p:spPr>
          <a:xfrm>
            <a:off x="540550" y="3815750"/>
            <a:ext cx="8057100" cy="8361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Electivos</a:t>
            </a:r>
            <a:endParaRPr b="1" sz="18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Salud</a:t>
            </a:r>
            <a:r>
              <a:rPr b="1" lang="en" sz="18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 			</a:t>
            </a:r>
            <a:r>
              <a:rPr b="1" lang="en" sz="18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Justicia criminal</a:t>
            </a:r>
            <a:endParaRPr b="1" sz="18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04" name="Google Shape;404;p55"/>
          <p:cNvSpPr txBox="1"/>
          <p:nvPr/>
        </p:nvSpPr>
        <p:spPr>
          <a:xfrm>
            <a:off x="2648450" y="1743575"/>
            <a:ext cx="1795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Historia del mundo </a:t>
            </a:r>
            <a:endParaRPr sz="13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405" name="Google Shape;405;p55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406" name="Google Shape;406;p55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1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407" name="Google Shape;407;p55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8"/>
          <p:cNvSpPr txBox="1"/>
          <p:nvPr>
            <p:ph type="title"/>
          </p:nvPr>
        </p:nvSpPr>
        <p:spPr>
          <a:xfrm>
            <a:off x="306450" y="204575"/>
            <a:ext cx="8683500" cy="6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  <a:highlight>
                  <a:srgbClr val="000000"/>
                </a:highlight>
                <a:latin typeface="McLaren"/>
                <a:ea typeface="McLaren"/>
                <a:cs typeface="McLaren"/>
                <a:sym typeface="McLaren"/>
              </a:rPr>
              <a:t>T</a:t>
            </a:r>
            <a:r>
              <a:rPr b="1" lang="en" sz="3300">
                <a:solidFill>
                  <a:srgbClr val="FFFFFF"/>
                </a:solidFill>
                <a:highlight>
                  <a:srgbClr val="000000"/>
                </a:highlight>
                <a:latin typeface="McLaren"/>
                <a:ea typeface="McLaren"/>
                <a:cs typeface="McLaren"/>
                <a:sym typeface="McLaren"/>
              </a:rPr>
              <a:t>iene alguna pregunta</a:t>
            </a:r>
            <a:endParaRPr b="1" sz="3300">
              <a:solidFill>
                <a:srgbClr val="FFFFFF"/>
              </a:solidFill>
              <a:highlight>
                <a:srgbClr val="000000"/>
              </a:highlight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151" name="Google Shape;151;p38"/>
          <p:cNvSpPr txBox="1"/>
          <p:nvPr>
            <p:ph type="title"/>
          </p:nvPr>
        </p:nvSpPr>
        <p:spPr>
          <a:xfrm>
            <a:off x="234200" y="1146275"/>
            <a:ext cx="8822100" cy="33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Ll</a:t>
            </a:r>
            <a:r>
              <a:rPr b="1" lang="en" sz="26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amar al Centro Multilingüe de Lincoln </a:t>
            </a:r>
            <a:endParaRPr b="1" sz="2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para ayuda en español</a:t>
            </a:r>
            <a:endParaRPr b="1" sz="2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209-953-8947</a:t>
            </a:r>
            <a:endParaRPr b="1" sz="2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Horas de oficina</a:t>
            </a:r>
            <a:endParaRPr b="1" sz="3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lunes-viernes </a:t>
            </a:r>
            <a:endParaRPr b="1" sz="2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8am-4:30pm</a:t>
            </a:r>
            <a:endParaRPr b="1" sz="2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pic>
        <p:nvPicPr>
          <p:cNvPr id="152" name="Google Shape;15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20630">
            <a:off x="7139998" y="102270"/>
            <a:ext cx="545930" cy="1018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3825" y="2188650"/>
            <a:ext cx="766175" cy="7661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4" name="Google Shape;15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694375">
            <a:off x="1406723" y="102270"/>
            <a:ext cx="545930" cy="1018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6"/>
          <p:cNvSpPr txBox="1"/>
          <p:nvPr>
            <p:ph type="title"/>
          </p:nvPr>
        </p:nvSpPr>
        <p:spPr>
          <a:xfrm>
            <a:off x="0" y="165475"/>
            <a:ext cx="5542800" cy="610500"/>
          </a:xfrm>
          <a:prstGeom prst="rect">
            <a:avLst/>
          </a:prstGeom>
          <a:solidFill>
            <a:srgbClr val="FFF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00000"/>
                </a:solidFill>
                <a:latin typeface="McLaren"/>
                <a:ea typeface="McLaren"/>
                <a:cs typeface="McLaren"/>
                <a:sym typeface="McLaren"/>
              </a:rPr>
              <a:t>Departamento de estrategias </a:t>
            </a:r>
            <a:endParaRPr b="1">
              <a:solidFill>
                <a:srgbClr val="000000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13" name="Google Shape;413;p56"/>
          <p:cNvSpPr txBox="1"/>
          <p:nvPr>
            <p:ph idx="1" type="body"/>
          </p:nvPr>
        </p:nvSpPr>
        <p:spPr>
          <a:xfrm>
            <a:off x="306725" y="1381947"/>
            <a:ext cx="8520600" cy="2379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El objetivo de los servicios de educación especial en el Departamento de Estrategias es proporcionar la educación menos restrictiva y más apropiada para los estudiantes identificados con un Programa de Educación Individualizado (IEP). Los estudiantes de Estrategias tienen la oportunidad de cumplir con los requisitos de graduación o Certificado de finalización de diversas formas, entre las que se incluyen: clases integradas, clases integrales colaborativas y clases protegidas. El programa de cada estudiante de Estrategias se desarrolla individualmente con aportes del equipo del IEP. Solo los estudiantes con un IEP pueden tomar clases de Estrategias.</a:t>
            </a:r>
            <a:endParaRPr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Los estudiantes de Estrategias toman clases en el Programa de Especialista en Recursos (RSP) o en Clases Diurnas Especiales (SDC).</a:t>
            </a:r>
            <a:endParaRPr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14" name="Google Shape;414;p56"/>
          <p:cNvSpPr txBox="1"/>
          <p:nvPr/>
        </p:nvSpPr>
        <p:spPr>
          <a:xfrm>
            <a:off x="151925" y="727025"/>
            <a:ext cx="88302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Inscripción en estas clases se basan en  un IEP (programa de educación especializado) </a:t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15" name="Google Shape;415;p56"/>
          <p:cNvSpPr txBox="1"/>
          <p:nvPr/>
        </p:nvSpPr>
        <p:spPr>
          <a:xfrm>
            <a:off x="1140875" y="3926200"/>
            <a:ext cx="2145900" cy="400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Información de RSP</a:t>
            </a:r>
            <a:endParaRPr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16" name="Google Shape;416;p56">
            <a:hlinkClick r:id="rId4"/>
          </p:cNvPr>
          <p:cNvSpPr txBox="1"/>
          <p:nvPr/>
        </p:nvSpPr>
        <p:spPr>
          <a:xfrm>
            <a:off x="5958650" y="3888925"/>
            <a:ext cx="2208300" cy="400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Información de SDC</a:t>
            </a:r>
            <a:endParaRPr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grpSp>
        <p:nvGrpSpPr>
          <p:cNvPr id="417" name="Google Shape;417;p56"/>
          <p:cNvGrpSpPr/>
          <p:nvPr/>
        </p:nvGrpSpPr>
        <p:grpSpPr>
          <a:xfrm>
            <a:off x="3859926" y="3761751"/>
            <a:ext cx="1463443" cy="1183353"/>
            <a:chOff x="2206375" y="2173225"/>
            <a:chExt cx="1861176" cy="1357057"/>
          </a:xfrm>
        </p:grpSpPr>
        <p:pic>
          <p:nvPicPr>
            <p:cNvPr id="418" name="Google Shape;418;p56"/>
            <p:cNvPicPr preferRelativeResize="0"/>
            <p:nvPr/>
          </p:nvPicPr>
          <p:blipFill rotWithShape="1">
            <a:blip r:embed="rId6">
              <a:alphaModFix/>
            </a:blip>
            <a:srcRect b="0" l="0" r="11371" t="0"/>
            <a:stretch/>
          </p:blipFill>
          <p:spPr>
            <a:xfrm>
              <a:off x="2206375" y="2173225"/>
              <a:ext cx="1861176" cy="934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9" name="Google Shape;419;p56"/>
            <p:cNvSpPr txBox="1"/>
            <p:nvPr/>
          </p:nvSpPr>
          <p:spPr>
            <a:xfrm>
              <a:off x="2263570" y="3139982"/>
              <a:ext cx="1696500" cy="39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McLaren"/>
                  <a:ea typeface="McLaren"/>
                  <a:cs typeface="McLaren"/>
                  <a:sym typeface="McLaren"/>
                </a:rPr>
                <a:t>Estratégias</a:t>
              </a:r>
              <a:endParaRPr sz="12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</p:grpSp>
      <p:grpSp>
        <p:nvGrpSpPr>
          <p:cNvPr id="420" name="Google Shape;420;p56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421" name="Google Shape;421;p56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422" name="Google Shape;422;p5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7"/>
          <p:cNvSpPr txBox="1"/>
          <p:nvPr>
            <p:ph type="title"/>
          </p:nvPr>
        </p:nvSpPr>
        <p:spPr>
          <a:xfrm>
            <a:off x="0" y="96575"/>
            <a:ext cx="8367300" cy="616800"/>
          </a:xfrm>
          <a:prstGeom prst="rect">
            <a:avLst/>
          </a:prstGeom>
          <a:solidFill>
            <a:srgbClr val="FFF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rgbClr val="000000"/>
                </a:solidFill>
                <a:latin typeface="McLaren"/>
                <a:ea typeface="McLaren"/>
                <a:cs typeface="McLaren"/>
                <a:sym typeface="McLaren"/>
              </a:rPr>
              <a:t>Departamento de VAPA </a:t>
            </a:r>
            <a:r>
              <a:rPr b="1" lang="en" sz="2300">
                <a:solidFill>
                  <a:srgbClr val="000000"/>
                </a:solidFill>
                <a:latin typeface="McLaren"/>
                <a:ea typeface="McLaren"/>
                <a:cs typeface="McLaren"/>
                <a:sym typeface="McLaren"/>
              </a:rPr>
              <a:t>(artes visuales y escénicas)</a:t>
            </a:r>
            <a:r>
              <a:rPr b="1" lang="en" sz="2600">
                <a:solidFill>
                  <a:srgbClr val="000000"/>
                </a:solidFill>
                <a:latin typeface="McLaren"/>
                <a:ea typeface="McLaren"/>
                <a:cs typeface="McLaren"/>
                <a:sym typeface="McLaren"/>
              </a:rPr>
              <a:t> </a:t>
            </a:r>
            <a:endParaRPr b="1" sz="2600">
              <a:solidFill>
                <a:srgbClr val="000000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28" name="Google Shape;428;p57"/>
          <p:cNvSpPr txBox="1"/>
          <p:nvPr/>
        </p:nvSpPr>
        <p:spPr>
          <a:xfrm>
            <a:off x="-39275" y="648750"/>
            <a:ext cx="8367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Se requieren 10 créditos de VAPA o Idiomas del mundo o CTE para graduarse de la escuela secundaria</a:t>
            </a:r>
            <a:endParaRPr sz="1200"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Electivas aprobadas por UC / CSU ("f" y "g")</a:t>
            </a:r>
            <a:endParaRPr sz="1200"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pic>
        <p:nvPicPr>
          <p:cNvPr id="429" name="Google Shape;42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2725" y="1819063"/>
            <a:ext cx="1445025" cy="10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450" y="1290500"/>
            <a:ext cx="889449" cy="9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9988" y="1786915"/>
            <a:ext cx="1165824" cy="1165824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7"/>
          <p:cNvSpPr txBox="1"/>
          <p:nvPr/>
        </p:nvSpPr>
        <p:spPr>
          <a:xfrm>
            <a:off x="152400" y="2133325"/>
            <a:ext cx="2540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highlight>
                  <a:srgbClr val="FFFF00"/>
                </a:highlight>
                <a:latin typeface="McLaren"/>
                <a:ea typeface="McLaren"/>
                <a:cs typeface="McLaren"/>
                <a:sym typeface="McLaren"/>
              </a:rPr>
              <a:t>Artes visuales</a:t>
            </a:r>
            <a:endParaRPr b="1" sz="2500">
              <a:highlight>
                <a:srgbClr val="FFFF00"/>
              </a:highlight>
            </a:endParaRPr>
          </a:p>
        </p:txBody>
      </p:sp>
      <p:sp>
        <p:nvSpPr>
          <p:cNvPr id="433" name="Google Shape;433;p57"/>
          <p:cNvSpPr txBox="1"/>
          <p:nvPr/>
        </p:nvSpPr>
        <p:spPr>
          <a:xfrm>
            <a:off x="4728888" y="2876550"/>
            <a:ext cx="2132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highlight>
                  <a:srgbClr val="FFFF00"/>
                </a:highlight>
                <a:latin typeface="McLaren"/>
                <a:ea typeface="McLaren"/>
                <a:cs typeface="McLaren"/>
                <a:sym typeface="McLaren"/>
              </a:rPr>
              <a:t>Teatro</a:t>
            </a:r>
            <a:endParaRPr b="1" sz="2500">
              <a:highlight>
                <a:srgbClr val="FFFF00"/>
              </a:highlight>
            </a:endParaRPr>
          </a:p>
        </p:txBody>
      </p:sp>
      <p:pic>
        <p:nvPicPr>
          <p:cNvPr id="434" name="Google Shape;434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8475" y="637174"/>
            <a:ext cx="1755550" cy="96372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7"/>
          <p:cNvSpPr txBox="1"/>
          <p:nvPr/>
        </p:nvSpPr>
        <p:spPr>
          <a:xfrm>
            <a:off x="2340025" y="2876550"/>
            <a:ext cx="2678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highlight>
                  <a:srgbClr val="FFFF00"/>
                </a:highlight>
                <a:latin typeface="McLaren"/>
                <a:ea typeface="McLaren"/>
                <a:cs typeface="McLaren"/>
                <a:sym typeface="McLaren"/>
              </a:rPr>
              <a:t>Artes digitales</a:t>
            </a:r>
            <a:endParaRPr b="1" sz="2500">
              <a:highlight>
                <a:srgbClr val="FFFF00"/>
              </a:highlight>
            </a:endParaRPr>
          </a:p>
        </p:txBody>
      </p:sp>
      <p:sp>
        <p:nvSpPr>
          <p:cNvPr id="436" name="Google Shape;436;p57"/>
          <p:cNvSpPr txBox="1"/>
          <p:nvPr/>
        </p:nvSpPr>
        <p:spPr>
          <a:xfrm>
            <a:off x="6943738" y="1627925"/>
            <a:ext cx="2132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highlight>
                  <a:srgbClr val="FFFF00"/>
                </a:highlight>
                <a:latin typeface="McLaren"/>
                <a:ea typeface="McLaren"/>
                <a:cs typeface="McLaren"/>
                <a:sym typeface="McLaren"/>
              </a:rPr>
              <a:t>Music</a:t>
            </a:r>
            <a:endParaRPr b="1" sz="2500">
              <a:highlight>
                <a:srgbClr val="FFFF00"/>
              </a:highlight>
            </a:endParaRPr>
          </a:p>
        </p:txBody>
      </p:sp>
      <p:sp>
        <p:nvSpPr>
          <p:cNvPr id="437" name="Google Shape;437;p57"/>
          <p:cNvSpPr txBox="1"/>
          <p:nvPr/>
        </p:nvSpPr>
        <p:spPr>
          <a:xfrm>
            <a:off x="6764400" y="2047450"/>
            <a:ext cx="2415000" cy="27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Coro</a:t>
            </a:r>
            <a:endParaRPr sz="1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Orquesta</a:t>
            </a:r>
            <a:endParaRPr sz="1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Banda</a:t>
            </a:r>
            <a:endParaRPr sz="1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Guitarra 1 y 2</a:t>
            </a:r>
            <a:endParaRPr sz="1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Piano</a:t>
            </a:r>
            <a:endParaRPr sz="1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Conjunto de viento honores</a:t>
            </a:r>
            <a:r>
              <a:rPr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 </a:t>
            </a:r>
            <a:endParaRPr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Orquesta honores</a:t>
            </a:r>
            <a:endParaRPr sz="1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Música electrónica</a:t>
            </a:r>
            <a:endParaRPr sz="1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Teoria de música AP</a:t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438" name="Google Shape;438;p57"/>
          <p:cNvSpPr txBox="1"/>
          <p:nvPr/>
        </p:nvSpPr>
        <p:spPr>
          <a:xfrm>
            <a:off x="-161375" y="2546300"/>
            <a:ext cx="2980500" cy="22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Arte 1 </a:t>
            </a:r>
            <a:endParaRPr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Arte 2 (3) Avanzada</a:t>
            </a:r>
            <a:endParaRPr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Arte AP (Dibujo)</a:t>
            </a:r>
            <a:endParaRPr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Arte AP (Diseño 2D)</a:t>
            </a:r>
            <a:endParaRPr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Escultura-Cerámica 1</a:t>
            </a:r>
            <a:endParaRPr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Escultura avanzada 2 (3-4)</a:t>
            </a:r>
            <a:endParaRPr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Medios Mixtos</a:t>
            </a:r>
            <a:endParaRPr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Medios Mixtos 2 (avanzado)</a:t>
            </a:r>
            <a:endParaRPr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Artes Visuales</a:t>
            </a:r>
            <a:endParaRPr sz="13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39" name="Google Shape;439;p57"/>
          <p:cNvSpPr txBox="1"/>
          <p:nvPr/>
        </p:nvSpPr>
        <p:spPr>
          <a:xfrm>
            <a:off x="2294575" y="3333725"/>
            <a:ext cx="28764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Producción de video digital</a:t>
            </a:r>
            <a:endParaRPr sz="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Producción de video digital avanzada</a:t>
            </a:r>
            <a:endParaRPr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40" name="Google Shape;440;p57"/>
          <p:cNvSpPr txBox="1"/>
          <p:nvPr/>
        </p:nvSpPr>
        <p:spPr>
          <a:xfrm>
            <a:off x="4452288" y="3289950"/>
            <a:ext cx="28764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Drama (introducción)</a:t>
            </a:r>
            <a:endParaRPr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Drama (intermedio)</a:t>
            </a:r>
            <a:endParaRPr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Drama (avanzado)</a:t>
            </a:r>
            <a:endParaRPr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Teatro musical</a:t>
            </a:r>
            <a:endParaRPr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41" name="Google Shape;441;p57"/>
          <p:cNvSpPr txBox="1"/>
          <p:nvPr/>
        </p:nvSpPr>
        <p:spPr>
          <a:xfrm>
            <a:off x="2247900" y="4365150"/>
            <a:ext cx="464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2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Más sobre nuestras artes escénicas</a:t>
            </a:r>
            <a:endParaRPr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grpSp>
        <p:nvGrpSpPr>
          <p:cNvPr id="442" name="Google Shape;442;p57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443" name="Google Shape;443;p57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2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444" name="Google Shape;444;p57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8"/>
          <p:cNvSpPr txBox="1"/>
          <p:nvPr>
            <p:ph type="title"/>
          </p:nvPr>
        </p:nvSpPr>
        <p:spPr>
          <a:xfrm>
            <a:off x="0" y="89350"/>
            <a:ext cx="6668400" cy="722400"/>
          </a:xfrm>
          <a:prstGeom prst="rect">
            <a:avLst/>
          </a:prstGeom>
          <a:solidFill>
            <a:srgbClr val="FFF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cLaren"/>
                <a:ea typeface="McLaren"/>
                <a:cs typeface="McLaren"/>
                <a:sym typeface="McLaren"/>
              </a:rPr>
              <a:t>Departamento de idiomas mundiales</a:t>
            </a:r>
            <a:endParaRPr b="1">
              <a:solidFill>
                <a:srgbClr val="000000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2CC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50" name="Google Shape;450;p58"/>
          <p:cNvSpPr/>
          <p:nvPr/>
        </p:nvSpPr>
        <p:spPr>
          <a:xfrm>
            <a:off x="0" y="3086375"/>
            <a:ext cx="1850700" cy="1482000"/>
          </a:xfrm>
          <a:prstGeom prst="verticalScroll">
            <a:avLst>
              <a:gd fmla="val 12500" name="adj"/>
            </a:avLst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hlinkClick r:id="rId3"/>
              </a:rPr>
              <a:t>Español para </a:t>
            </a:r>
            <a:r>
              <a:rPr b="1" lang="en" sz="1200" u="sng">
                <a:hlinkClick r:id="rId4"/>
              </a:rPr>
              <a:t>hispanohablantes 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hlinkClick r:id="rId5"/>
              </a:rPr>
              <a:t>1</a:t>
            </a:r>
            <a:endParaRPr b="1" sz="1300"/>
          </a:p>
        </p:txBody>
      </p:sp>
      <p:sp>
        <p:nvSpPr>
          <p:cNvPr id="451" name="Google Shape;451;p58"/>
          <p:cNvSpPr/>
          <p:nvPr/>
        </p:nvSpPr>
        <p:spPr>
          <a:xfrm>
            <a:off x="6201325" y="3054575"/>
            <a:ext cx="1580400" cy="1482000"/>
          </a:xfrm>
          <a:prstGeom prst="verticalScroll">
            <a:avLst>
              <a:gd fmla="val 12500" name="adj"/>
            </a:avLst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hlinkClick r:id="rId6"/>
              </a:rPr>
              <a:t>French 1-4</a:t>
            </a:r>
            <a:endParaRPr b="1"/>
          </a:p>
        </p:txBody>
      </p:sp>
      <p:sp>
        <p:nvSpPr>
          <p:cNvPr id="452" name="Google Shape;452;p58"/>
          <p:cNvSpPr/>
          <p:nvPr/>
        </p:nvSpPr>
        <p:spPr>
          <a:xfrm>
            <a:off x="7691650" y="3022775"/>
            <a:ext cx="1441200" cy="1545600"/>
          </a:xfrm>
          <a:prstGeom prst="verticalScroll">
            <a:avLst>
              <a:gd fmla="val 12500" name="adj"/>
            </a:avLst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Italiano 1-4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 u="sng">
                <a:hlinkClick r:id="rId7"/>
              </a:rPr>
              <a:t>Perche` Italiano?</a:t>
            </a:r>
            <a:endParaRPr b="1" sz="1500"/>
          </a:p>
        </p:txBody>
      </p:sp>
      <p:sp>
        <p:nvSpPr>
          <p:cNvPr id="453" name="Google Shape;453;p58"/>
          <p:cNvSpPr/>
          <p:nvPr/>
        </p:nvSpPr>
        <p:spPr>
          <a:xfrm>
            <a:off x="3133063" y="3086375"/>
            <a:ext cx="1580400" cy="1482000"/>
          </a:xfrm>
          <a:prstGeom prst="verticalScroll">
            <a:avLst>
              <a:gd fmla="val 12500" name="adj"/>
            </a:avLst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hlinkClick r:id="rId8"/>
              </a:rPr>
              <a:t>Español 3 honores</a:t>
            </a:r>
            <a:endParaRPr b="1"/>
          </a:p>
        </p:txBody>
      </p:sp>
      <p:sp>
        <p:nvSpPr>
          <p:cNvPr id="454" name="Google Shape;454;p58"/>
          <p:cNvSpPr/>
          <p:nvPr/>
        </p:nvSpPr>
        <p:spPr>
          <a:xfrm>
            <a:off x="4661500" y="3086375"/>
            <a:ext cx="1580400" cy="1482000"/>
          </a:xfrm>
          <a:prstGeom prst="verticalScroll">
            <a:avLst>
              <a:gd fmla="val 12500" name="adj"/>
            </a:avLst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helsea Market"/>
                <a:ea typeface="Chelsea Market"/>
                <a:cs typeface="Chelsea Market"/>
                <a:sym typeface="Chelsea Market"/>
                <a:hlinkClick r:id="rId9"/>
              </a:rPr>
              <a:t>Español AP (lenguaje y cultura)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455" name="Google Shape;455;p58"/>
          <p:cNvSpPr/>
          <p:nvPr/>
        </p:nvSpPr>
        <p:spPr>
          <a:xfrm>
            <a:off x="1850650" y="3086375"/>
            <a:ext cx="1361100" cy="1482000"/>
          </a:xfrm>
          <a:prstGeom prst="verticalScroll">
            <a:avLst>
              <a:gd fmla="val 12500" name="adj"/>
            </a:avLst>
          </a:prstGeom>
          <a:solidFill>
            <a:srgbClr val="CC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hlinkClick r:id="rId10"/>
              </a:rPr>
              <a:t>Español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hlinkClick r:id="rId11"/>
              </a:rPr>
              <a:t>1-4</a:t>
            </a:r>
            <a:endParaRPr b="1"/>
          </a:p>
        </p:txBody>
      </p:sp>
      <p:sp>
        <p:nvSpPr>
          <p:cNvPr id="456" name="Google Shape;456;p58"/>
          <p:cNvSpPr txBox="1"/>
          <p:nvPr/>
        </p:nvSpPr>
        <p:spPr>
          <a:xfrm>
            <a:off x="216975" y="1255638"/>
            <a:ext cx="8181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cLaren"/>
              <a:buChar char="●"/>
            </a:pPr>
            <a:r>
              <a:rPr b="1"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Francés, italiano y español tienen programas de cuatro años.</a:t>
            </a:r>
            <a:endParaRPr b="1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cLaren"/>
              <a:buChar char="●"/>
            </a:pPr>
            <a:r>
              <a:rPr b="1"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Se requieren dos años del mismo idioma para las escuelas de CSU / UC con tres años altamente recomendados. </a:t>
            </a:r>
            <a:endParaRPr b="1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cLaren"/>
              <a:buChar char="●"/>
            </a:pPr>
            <a:r>
              <a:rPr b="1"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Aprender un idioma diferente es aprender una visión diferente de la vida.</a:t>
            </a:r>
            <a:endParaRPr b="1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cLaren"/>
              <a:buChar char="●"/>
            </a:pPr>
            <a:r>
              <a:rPr b="1"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Los estudiantes pueden tomar varios caminos de español: </a:t>
            </a:r>
            <a:endParaRPr b="1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español 1 o hispanohablantes 1 → español 2 o hispanohablantes 2 → español 3 o 3 honores → español 4 o español AP</a:t>
            </a:r>
            <a:endParaRPr b="1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57" name="Google Shape;457;p58"/>
          <p:cNvSpPr txBox="1"/>
          <p:nvPr/>
        </p:nvSpPr>
        <p:spPr>
          <a:xfrm>
            <a:off x="-39275" y="801150"/>
            <a:ext cx="8367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Se requieren 10 créditos de VAPA o Idiomas del mundo o CTE para graduarse de la escuela secundaria</a:t>
            </a:r>
            <a:endParaRPr sz="1200"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Requisito de  UC / CSU (“e”)</a:t>
            </a:r>
            <a:endParaRPr sz="1200"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grpSp>
        <p:nvGrpSpPr>
          <p:cNvPr id="458" name="Google Shape;458;p58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459" name="Google Shape;459;p58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12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460" name="Google Shape;460;p58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9"/>
          <p:cNvSpPr txBox="1"/>
          <p:nvPr>
            <p:ph idx="4294967295" type="title"/>
          </p:nvPr>
        </p:nvSpPr>
        <p:spPr>
          <a:xfrm>
            <a:off x="0" y="98375"/>
            <a:ext cx="5751900" cy="582600"/>
          </a:xfrm>
          <a:prstGeom prst="rect">
            <a:avLst/>
          </a:prstGeom>
          <a:solidFill>
            <a:srgbClr val="FFF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  <a:latin typeface="McLaren"/>
                <a:ea typeface="McLaren"/>
                <a:cs typeface="McLaren"/>
                <a:sym typeface="McLaren"/>
              </a:rPr>
              <a:t>Clases avanzadas (AP) y de honores</a:t>
            </a:r>
            <a:endParaRPr b="1" sz="2400">
              <a:solidFill>
                <a:srgbClr val="000000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66" name="Google Shape;466;p59"/>
          <p:cNvSpPr txBox="1"/>
          <p:nvPr/>
        </p:nvSpPr>
        <p:spPr>
          <a:xfrm>
            <a:off x="230250" y="815200"/>
            <a:ext cx="3125700" cy="18906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  <a:latin typeface="McLaren"/>
                <a:ea typeface="McLaren"/>
                <a:cs typeface="McLaren"/>
                <a:sym typeface="McLaren"/>
              </a:rPr>
              <a:t>Ciencia</a:t>
            </a:r>
            <a:endParaRPr b="1" sz="1600">
              <a:solidFill>
                <a:schemeClr val="accent6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Biología AP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Química AP</a:t>
            </a:r>
            <a:endParaRPr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Ciencias medioambientales AP</a:t>
            </a:r>
            <a:endParaRPr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Física 1 AP</a:t>
            </a:r>
            <a:r>
              <a:rPr lang="en" sz="12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 &amp; </a:t>
            </a:r>
            <a:r>
              <a:rPr lang="en" sz="1200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Física 2 AP</a:t>
            </a:r>
            <a:endParaRPr sz="12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Química NGSS (Advanzada/Honores)</a:t>
            </a:r>
            <a:r>
              <a:rPr lang="en" sz="12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	</a:t>
            </a:r>
            <a:endParaRPr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	</a:t>
            </a:r>
            <a:endParaRPr b="1" sz="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67" name="Google Shape;467;p59"/>
          <p:cNvSpPr txBox="1"/>
          <p:nvPr/>
        </p:nvSpPr>
        <p:spPr>
          <a:xfrm>
            <a:off x="230250" y="2840075"/>
            <a:ext cx="1934400" cy="19725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  <a:latin typeface="McLaren"/>
                <a:ea typeface="McLaren"/>
                <a:cs typeface="McLaren"/>
                <a:sym typeface="McLaren"/>
              </a:rPr>
              <a:t>Matemáticas</a:t>
            </a:r>
            <a:endParaRPr b="1" sz="1600">
              <a:solidFill>
                <a:schemeClr val="accent6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Estadísticas AP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Cálculo-AB AP   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Cálculo-BC AP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Análisis honores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68" name="Google Shape;468;p59"/>
          <p:cNvSpPr txBox="1"/>
          <p:nvPr/>
        </p:nvSpPr>
        <p:spPr>
          <a:xfrm>
            <a:off x="2364550" y="2840025"/>
            <a:ext cx="3387300" cy="19725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  <a:latin typeface="McLaren"/>
                <a:ea typeface="McLaren"/>
                <a:cs typeface="McLaren"/>
                <a:sym typeface="McLaren"/>
              </a:rPr>
              <a:t>Ciencias sociales</a:t>
            </a:r>
            <a:endParaRPr b="1" sz="1600">
              <a:solidFill>
                <a:schemeClr val="accent6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Geografía humana AP</a:t>
            </a:r>
            <a:endParaRPr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Historia del mundo:moderna AP</a:t>
            </a:r>
            <a:r>
              <a:rPr lang="en" sz="12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 </a:t>
            </a:r>
            <a:endParaRPr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Historia de EEUU AP</a:t>
            </a:r>
            <a:endParaRPr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Gobierno y política de EEUU AP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	</a:t>
            </a:r>
            <a:endParaRPr b="1" sz="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69" name="Google Shape;469;p59"/>
          <p:cNvSpPr txBox="1"/>
          <p:nvPr/>
        </p:nvSpPr>
        <p:spPr>
          <a:xfrm>
            <a:off x="3446651" y="815200"/>
            <a:ext cx="2305200" cy="18906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00"/>
                </a:solidFill>
                <a:latin typeface="McLaren"/>
                <a:ea typeface="McLaren"/>
                <a:cs typeface="McLaren"/>
                <a:sym typeface="McLaren"/>
              </a:rPr>
              <a:t>Inglés</a:t>
            </a:r>
            <a:endParaRPr b="1" sz="1700">
              <a:solidFill>
                <a:srgbClr val="FFFF00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Lenguaje y composición AP</a:t>
            </a:r>
            <a:endParaRPr b="1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FFFFFF"/>
              </a:solidFill>
              <a:highlight>
                <a:srgbClr val="000000"/>
              </a:highlight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Literatura y composición de inglés AP</a:t>
            </a:r>
            <a:endParaRPr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70" name="Google Shape;470;p59"/>
          <p:cNvSpPr txBox="1"/>
          <p:nvPr/>
        </p:nvSpPr>
        <p:spPr>
          <a:xfrm>
            <a:off x="5932500" y="115875"/>
            <a:ext cx="2965500" cy="13005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  <a:latin typeface="McLaren"/>
                <a:ea typeface="McLaren"/>
                <a:cs typeface="McLaren"/>
                <a:sym typeface="McLaren"/>
              </a:rPr>
              <a:t>Idiomas del mundo</a:t>
            </a:r>
            <a:endParaRPr b="1" sz="1600">
              <a:solidFill>
                <a:schemeClr val="accent6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Español 3 honores</a:t>
            </a:r>
            <a:endParaRPr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Español AP (lenguaje y cultura)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	</a:t>
            </a:r>
            <a:endParaRPr b="1" sz="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	</a:t>
            </a:r>
            <a:endParaRPr b="1" sz="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	</a:t>
            </a:r>
            <a:endParaRPr b="1" sz="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	</a:t>
            </a:r>
            <a:endParaRPr b="1" sz="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	</a:t>
            </a:r>
            <a:endParaRPr b="1" sz="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	</a:t>
            </a:r>
            <a:endParaRPr b="1" sz="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71" name="Google Shape;471;p59"/>
          <p:cNvSpPr txBox="1"/>
          <p:nvPr/>
        </p:nvSpPr>
        <p:spPr>
          <a:xfrm>
            <a:off x="5932500" y="1508725"/>
            <a:ext cx="2965500" cy="13005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  <a:latin typeface="McLaren"/>
                <a:ea typeface="McLaren"/>
                <a:cs typeface="McLaren"/>
                <a:sym typeface="McLaren"/>
              </a:rPr>
              <a:t>Ciencias computacionales</a:t>
            </a:r>
            <a:endParaRPr b="1" sz="1600">
              <a:solidFill>
                <a:schemeClr val="accent6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Principios de ciencias computacionales AP</a:t>
            </a:r>
            <a:endParaRPr b="1" sz="11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Ciencias computacionales-A AP</a:t>
            </a:r>
            <a:r>
              <a:rPr lang="en" sz="1200">
                <a:solidFill>
                  <a:schemeClr val="lt1"/>
                </a:solidFill>
              </a:rPr>
              <a:t>	 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72" name="Google Shape;472;p59"/>
          <p:cNvSpPr txBox="1"/>
          <p:nvPr/>
        </p:nvSpPr>
        <p:spPr>
          <a:xfrm>
            <a:off x="5932500" y="2929700"/>
            <a:ext cx="2965500" cy="18906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6"/>
                </a:solidFill>
                <a:latin typeface="McLaren"/>
                <a:ea typeface="McLaren"/>
                <a:cs typeface="McLaren"/>
                <a:sym typeface="McLaren"/>
              </a:rPr>
              <a:t>VAPA</a:t>
            </a:r>
            <a:endParaRPr b="1" sz="1600">
              <a:solidFill>
                <a:schemeClr val="accent6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Arte AP (Dibujo)</a:t>
            </a:r>
            <a:endParaRPr b="1" sz="1200"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Arte AP (Diseño 2D)</a:t>
            </a:r>
            <a:endParaRPr b="1" sz="1200"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Conjunto de viento honores</a:t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u="sng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Orquesta honores</a:t>
            </a:r>
            <a:r>
              <a:rPr lang="en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 </a:t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2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Teoria de música AP</a:t>
            </a:r>
            <a:endParaRPr b="1" sz="1600">
              <a:solidFill>
                <a:schemeClr val="accent6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	 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grpSp>
        <p:nvGrpSpPr>
          <p:cNvPr id="473" name="Google Shape;473;p59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474" name="Google Shape;474;p59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2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475" name="Google Shape;475;p59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6" name="Google Shape;476;p59"/>
          <p:cNvSpPr txBox="1"/>
          <p:nvPr/>
        </p:nvSpPr>
        <p:spPr>
          <a:xfrm>
            <a:off x="4373725" y="1408004"/>
            <a:ext cx="114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3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Traducción escrita en español del video</a:t>
            </a:r>
            <a:endParaRPr sz="7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0"/>
          <p:cNvSpPr txBox="1"/>
          <p:nvPr>
            <p:ph type="title"/>
          </p:nvPr>
        </p:nvSpPr>
        <p:spPr>
          <a:xfrm>
            <a:off x="230250" y="103100"/>
            <a:ext cx="8683500" cy="5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Inscripción doble</a:t>
            </a:r>
            <a:endParaRPr b="1" sz="3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82" name="Google Shape;482;p60"/>
          <p:cNvSpPr txBox="1"/>
          <p:nvPr/>
        </p:nvSpPr>
        <p:spPr>
          <a:xfrm>
            <a:off x="358300" y="830700"/>
            <a:ext cx="8554200" cy="37458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Inscripción Doble de Lincoln</a:t>
            </a:r>
            <a:endParaRPr b="1" sz="3600">
              <a:solidFill>
                <a:schemeClr val="dk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Los estudiantes que toman clases a través del programa de inscripción dual de Delta College pueden recibir crédito universitario y crédito para graduarse de la Lincoln.</a:t>
            </a:r>
            <a:endParaRPr b="1" sz="19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pic>
        <p:nvPicPr>
          <p:cNvPr id="483" name="Google Shape;48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6463" y="3295550"/>
            <a:ext cx="2733675" cy="933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4" name="Google Shape;484;p60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485" name="Google Shape;485;p60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486" name="Google Shape;486;p6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1"/>
          <p:cNvSpPr txBox="1"/>
          <p:nvPr>
            <p:ph type="title"/>
          </p:nvPr>
        </p:nvSpPr>
        <p:spPr>
          <a:xfrm>
            <a:off x="230250" y="65463"/>
            <a:ext cx="8683500" cy="5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Centro comunitario multilingüe (MLCC)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92" name="Google Shape;492;p61"/>
          <p:cNvSpPr txBox="1"/>
          <p:nvPr/>
        </p:nvSpPr>
        <p:spPr>
          <a:xfrm>
            <a:off x="3032625" y="1263675"/>
            <a:ext cx="3181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Abierto de lunes a viernes</a:t>
            </a:r>
            <a:endParaRPr b="1"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Horas 8:00 AM - 4:30 PM</a:t>
            </a:r>
            <a:endParaRPr b="1"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(209) 953-8947</a:t>
            </a:r>
            <a:endParaRPr b="1"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Ubicación: LHS Room 1116</a:t>
            </a:r>
            <a:endParaRPr b="1"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93" name="Google Shape;493;p61"/>
          <p:cNvSpPr txBox="1"/>
          <p:nvPr/>
        </p:nvSpPr>
        <p:spPr>
          <a:xfrm>
            <a:off x="230250" y="648075"/>
            <a:ext cx="8566800" cy="615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El Centro Comunitario Multilingüe se ofrece a ayudarlo con la comunicación entre los padres / tutores, maestros y consejeros de los estudiantes EL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494" name="Google Shape;494;p61"/>
          <p:cNvSpPr txBox="1"/>
          <p:nvPr/>
        </p:nvSpPr>
        <p:spPr>
          <a:xfrm>
            <a:off x="3356075" y="2034800"/>
            <a:ext cx="5343300" cy="21240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cLaren"/>
              <a:buChar char="●"/>
            </a:pPr>
            <a:r>
              <a:rPr b="1"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Somos un centro de recursos para la comunidad de un segundo idioma en nuestro distrito.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cLaren"/>
              <a:buChar char="●"/>
            </a:pPr>
            <a:r>
              <a:rPr b="1"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Somos un puente entre nuestros padres y cualquier departamento en todo el distrito.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cLaren"/>
              <a:buChar char="●"/>
            </a:pPr>
            <a:r>
              <a:rPr b="1"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Verificar y monitorear las calificaciones de los estudiantes EL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cLaren"/>
              <a:buChar char="●"/>
            </a:pPr>
            <a:r>
              <a:rPr b="1"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Ayudar a las familias a configurar cuentas Aeries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cLaren"/>
              <a:buChar char="●"/>
            </a:pPr>
            <a:r>
              <a:rPr b="1"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Administrar la Evaluación de dominio del inglés para CA (ELPAC)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pic>
        <p:nvPicPr>
          <p:cNvPr id="495" name="Google Shape;495;p61"/>
          <p:cNvPicPr preferRelativeResize="0"/>
          <p:nvPr/>
        </p:nvPicPr>
        <p:blipFill rotWithShape="1">
          <a:blip r:embed="rId3">
            <a:alphaModFix/>
          </a:blip>
          <a:srcRect b="46611" l="40124" r="41838" t="37230"/>
          <a:stretch/>
        </p:blipFill>
        <p:spPr>
          <a:xfrm>
            <a:off x="444150" y="2048400"/>
            <a:ext cx="660200" cy="800402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6" name="Google Shape;496;p61"/>
          <p:cNvPicPr preferRelativeResize="0"/>
          <p:nvPr/>
        </p:nvPicPr>
        <p:blipFill rotWithShape="1">
          <a:blip r:embed="rId4">
            <a:alphaModFix/>
          </a:blip>
          <a:srcRect b="23040" l="37168" r="31553" t="44962"/>
          <a:stretch/>
        </p:blipFill>
        <p:spPr>
          <a:xfrm>
            <a:off x="444150" y="3155575"/>
            <a:ext cx="660200" cy="800402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7" name="Google Shape;497;p61"/>
          <p:cNvSpPr/>
          <p:nvPr/>
        </p:nvSpPr>
        <p:spPr>
          <a:xfrm>
            <a:off x="444150" y="1705900"/>
            <a:ext cx="2583538" cy="31153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1905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McLaren"/>
              </a:rPr>
              <a:t>Conozca al personal</a:t>
            </a:r>
          </a:p>
        </p:txBody>
      </p:sp>
      <p:sp>
        <p:nvSpPr>
          <p:cNvPr id="498" name="Google Shape;498;p61"/>
          <p:cNvSpPr txBox="1"/>
          <p:nvPr/>
        </p:nvSpPr>
        <p:spPr>
          <a:xfrm>
            <a:off x="1323700" y="2082250"/>
            <a:ext cx="1467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Antonia Rosas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(209)953-8947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arosas@lusd.net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99" name="Google Shape;499;p61"/>
          <p:cNvSpPr txBox="1"/>
          <p:nvPr/>
        </p:nvSpPr>
        <p:spPr>
          <a:xfrm>
            <a:off x="1323700" y="3094075"/>
            <a:ext cx="16650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Veronica Campuzano 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De Ramirez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(209)953-8942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vcampuzano@lusd.net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500" name="Google Shape;500;p61"/>
          <p:cNvSpPr/>
          <p:nvPr/>
        </p:nvSpPr>
        <p:spPr>
          <a:xfrm>
            <a:off x="230250" y="4210975"/>
            <a:ext cx="8384809" cy="6155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1905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McLaren"/>
              </a:rPr>
              <a:t>Bienvendios a Lincoln High School!</a:t>
            </a:r>
          </a:p>
        </p:txBody>
      </p:sp>
      <p:grpSp>
        <p:nvGrpSpPr>
          <p:cNvPr id="501" name="Google Shape;501;p61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502" name="Google Shape;502;p61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503" name="Google Shape;503;p6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2"/>
          <p:cNvSpPr txBox="1"/>
          <p:nvPr/>
        </p:nvSpPr>
        <p:spPr>
          <a:xfrm>
            <a:off x="3363600" y="1053150"/>
            <a:ext cx="5629200" cy="29862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62"/>
          <p:cNvSpPr txBox="1"/>
          <p:nvPr/>
        </p:nvSpPr>
        <p:spPr>
          <a:xfrm>
            <a:off x="4593850" y="3212125"/>
            <a:ext cx="310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uckiest Guy"/>
                <a:ea typeface="Luckiest Guy"/>
                <a:cs typeface="Luckiest Guy"/>
                <a:sym typeface="Luckiest Guy"/>
              </a:rPr>
              <a:t>Permiso de trabajo</a:t>
            </a:r>
            <a:endParaRPr sz="1800"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510" name="Google Shape;510;p62"/>
          <p:cNvSpPr txBox="1"/>
          <p:nvPr/>
        </p:nvSpPr>
        <p:spPr>
          <a:xfrm>
            <a:off x="3328525" y="2481200"/>
            <a:ext cx="592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Visitas a la universidad / Presentación (virtual)</a:t>
            </a:r>
            <a:endParaRPr sz="1800"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511" name="Google Shape;511;p62"/>
          <p:cNvSpPr txBox="1"/>
          <p:nvPr/>
        </p:nvSpPr>
        <p:spPr>
          <a:xfrm>
            <a:off x="3014625" y="1144975"/>
            <a:ext cx="5900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Taller de solicitud universitaria y ayuda financiera</a:t>
            </a:r>
            <a:endParaRPr sz="1600"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512" name="Google Shape;512;p62"/>
          <p:cNvSpPr txBox="1"/>
          <p:nvPr/>
        </p:nvSpPr>
        <p:spPr>
          <a:xfrm>
            <a:off x="3414075" y="2199575"/>
            <a:ext cx="559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ASVAB (militares) y contactos militares</a:t>
            </a:r>
            <a:endParaRPr sz="1800">
              <a:solidFill>
                <a:srgbClr val="B7B7B7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513" name="Google Shape;513;p62"/>
          <p:cNvSpPr txBox="1"/>
          <p:nvPr/>
        </p:nvSpPr>
        <p:spPr>
          <a:xfrm>
            <a:off x="3379225" y="1865825"/>
            <a:ext cx="537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Exenciones de tarifas de solicitud de SAT / ACT y College</a:t>
            </a:r>
            <a:endParaRPr sz="1500"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514" name="Google Shape;514;p62"/>
          <p:cNvSpPr txBox="1"/>
          <p:nvPr/>
        </p:nvSpPr>
        <p:spPr>
          <a:xfrm rot="916">
            <a:off x="3606825" y="2852600"/>
            <a:ext cx="56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Oportunidades de campamento de verano de liderazgo</a:t>
            </a:r>
            <a:endParaRPr sz="1500">
              <a:solidFill>
                <a:srgbClr val="CCCCCC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515" name="Google Shape;515;p62"/>
          <p:cNvSpPr/>
          <p:nvPr/>
        </p:nvSpPr>
        <p:spPr>
          <a:xfrm>
            <a:off x="76200" y="83075"/>
            <a:ext cx="7811336" cy="4001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2857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Luckiest Guy"/>
              </a:rPr>
              <a:t>Centro universitario y profesional (CCC)</a:t>
            </a:r>
          </a:p>
        </p:txBody>
      </p:sp>
      <p:sp>
        <p:nvSpPr>
          <p:cNvPr id="516" name="Google Shape;516;p62"/>
          <p:cNvSpPr txBox="1"/>
          <p:nvPr/>
        </p:nvSpPr>
        <p:spPr>
          <a:xfrm>
            <a:off x="3883900" y="1495838"/>
            <a:ext cx="5370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Oportunidades de becas para personas mayores</a:t>
            </a:r>
            <a:endParaRPr sz="1600">
              <a:solidFill>
                <a:srgbClr val="D9D9D9"/>
              </a:solidFill>
            </a:endParaRPr>
          </a:p>
        </p:txBody>
      </p:sp>
      <p:pic>
        <p:nvPicPr>
          <p:cNvPr id="517" name="Google Shape;517;p62"/>
          <p:cNvPicPr preferRelativeResize="0"/>
          <p:nvPr/>
        </p:nvPicPr>
        <p:blipFill rotWithShape="1">
          <a:blip r:embed="rId3">
            <a:alphaModFix/>
          </a:blip>
          <a:srcRect b="16457" l="0" r="0" t="0"/>
          <a:stretch/>
        </p:blipFill>
        <p:spPr>
          <a:xfrm>
            <a:off x="987825" y="2797751"/>
            <a:ext cx="2179200" cy="1658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8" name="Google Shape;518;p62"/>
          <p:cNvSpPr txBox="1"/>
          <p:nvPr/>
        </p:nvSpPr>
        <p:spPr>
          <a:xfrm>
            <a:off x="4160750" y="3487500"/>
            <a:ext cx="475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Información de la escuela de oficios</a:t>
            </a:r>
            <a:endParaRPr sz="1800">
              <a:solidFill>
                <a:srgbClr val="CCCCCC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pic>
        <p:nvPicPr>
          <p:cNvPr id="519" name="Google Shape;51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125" y="722000"/>
            <a:ext cx="1137600" cy="1207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0" name="Google Shape;520;p62"/>
          <p:cNvSpPr txBox="1"/>
          <p:nvPr/>
        </p:nvSpPr>
        <p:spPr>
          <a:xfrm>
            <a:off x="1369225" y="1032600"/>
            <a:ext cx="172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00"/>
                </a:solidFill>
                <a:latin typeface="Luckiest Guy"/>
                <a:ea typeface="Luckiest Guy"/>
                <a:cs typeface="Luckiest Guy"/>
                <a:sym typeface="Luckiest Guy"/>
              </a:rPr>
              <a:t>Mrs. Hernandez</a:t>
            </a:r>
            <a:endParaRPr sz="1500">
              <a:solidFill>
                <a:srgbClr val="FFFF00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521" name="Google Shape;521;p62"/>
          <p:cNvSpPr txBox="1"/>
          <p:nvPr/>
        </p:nvSpPr>
        <p:spPr>
          <a:xfrm>
            <a:off x="5195025" y="653825"/>
            <a:ext cx="1811400" cy="569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highlight>
                  <a:srgbClr val="000000"/>
                </a:highlight>
                <a:latin typeface="Luckiest Guy"/>
                <a:ea typeface="Luckiest Guy"/>
                <a:cs typeface="Luckiest Guy"/>
                <a:sym typeface="Luckiest Guy"/>
              </a:rPr>
              <a:t>REcursos</a:t>
            </a:r>
            <a:endParaRPr sz="2300">
              <a:solidFill>
                <a:srgbClr val="FFFFFF"/>
              </a:solidFill>
              <a:highlight>
                <a:srgbClr val="000000"/>
              </a:highlight>
              <a:latin typeface="Luckiest Guy"/>
              <a:ea typeface="Luckiest Guy"/>
              <a:cs typeface="Luckiest Guy"/>
              <a:sym typeface="Luckiest Guy"/>
            </a:endParaRPr>
          </a:p>
        </p:txBody>
      </p:sp>
      <p:pic>
        <p:nvPicPr>
          <p:cNvPr id="522" name="Google Shape;522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61067">
            <a:off x="42012" y="3024453"/>
            <a:ext cx="1174187" cy="1022746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3" name="Google Shape;523;p62"/>
          <p:cNvSpPr txBox="1"/>
          <p:nvPr/>
        </p:nvSpPr>
        <p:spPr>
          <a:xfrm>
            <a:off x="1216275" y="721988"/>
            <a:ext cx="1201800" cy="384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CCC Advisor</a:t>
            </a:r>
            <a:endParaRPr sz="130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524" name="Google Shape;524;p62"/>
          <p:cNvSpPr txBox="1"/>
          <p:nvPr/>
        </p:nvSpPr>
        <p:spPr>
          <a:xfrm>
            <a:off x="164175" y="3862875"/>
            <a:ext cx="141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Luckiest Guy"/>
                <a:ea typeface="Luckiest Guy"/>
                <a:cs typeface="Luckiest Guy"/>
                <a:sym typeface="Luckiest Guy"/>
              </a:rPr>
              <a:t>Dentro de la biblioteca</a:t>
            </a:r>
            <a:endParaRPr sz="1800">
              <a:solidFill>
                <a:srgbClr val="F3F3F3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525" name="Google Shape;525;p62"/>
          <p:cNvSpPr txBox="1"/>
          <p:nvPr/>
        </p:nvSpPr>
        <p:spPr>
          <a:xfrm>
            <a:off x="132600" y="2661275"/>
            <a:ext cx="1201800" cy="415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Ubicación</a:t>
            </a:r>
            <a:endParaRPr sz="150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pic>
        <p:nvPicPr>
          <p:cNvPr id="526" name="Google Shape;526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3130" y="183494"/>
            <a:ext cx="836095" cy="70232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62"/>
          <p:cNvSpPr txBox="1"/>
          <p:nvPr/>
        </p:nvSpPr>
        <p:spPr>
          <a:xfrm>
            <a:off x="1527325" y="1682875"/>
            <a:ext cx="1639800" cy="384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InFO de contacto</a:t>
            </a:r>
            <a:endParaRPr sz="130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528" name="Google Shape;528;p62"/>
          <p:cNvSpPr txBox="1"/>
          <p:nvPr/>
        </p:nvSpPr>
        <p:spPr>
          <a:xfrm>
            <a:off x="4694625" y="3893500"/>
            <a:ext cx="4110600" cy="538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VIsita nuestro</a:t>
            </a:r>
            <a:r>
              <a:rPr lang="en" sz="2300">
                <a:solidFill>
                  <a:srgbClr val="0000FF"/>
                </a:solidFill>
                <a:latin typeface="Luckiest Guy"/>
                <a:ea typeface="Luckiest Guy"/>
                <a:cs typeface="Luckiest Guy"/>
                <a:sym typeface="Luckiest Guy"/>
              </a:rPr>
              <a:t>  </a:t>
            </a:r>
            <a:r>
              <a:rPr lang="en" sz="2300" u="sng">
                <a:solidFill>
                  <a:srgbClr val="0000FF"/>
                </a:solidFill>
                <a:latin typeface="Luckiest Guy"/>
                <a:ea typeface="Luckiest Guy"/>
                <a:cs typeface="Luckiest Guy"/>
                <a:sym typeface="Luckiest Guy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sitio web</a:t>
            </a:r>
            <a:endParaRPr sz="2300">
              <a:solidFill>
                <a:srgbClr val="0000FF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529" name="Google Shape;529;p62"/>
          <p:cNvSpPr txBox="1"/>
          <p:nvPr/>
        </p:nvSpPr>
        <p:spPr>
          <a:xfrm>
            <a:off x="2212263" y="4317575"/>
            <a:ext cx="1201800" cy="415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Horas</a:t>
            </a:r>
            <a:endParaRPr sz="150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pic>
        <p:nvPicPr>
          <p:cNvPr id="530" name="Google Shape;530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90650" y="4009438"/>
            <a:ext cx="1950899" cy="120777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62"/>
          <p:cNvSpPr/>
          <p:nvPr/>
        </p:nvSpPr>
        <p:spPr>
          <a:xfrm>
            <a:off x="3754454" y="4453780"/>
            <a:ext cx="599801" cy="1879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Luckiest Guy"/>
              </a:rPr>
              <a:t>L-V</a:t>
            </a:r>
          </a:p>
        </p:txBody>
      </p:sp>
      <p:sp>
        <p:nvSpPr>
          <p:cNvPr id="532" name="Google Shape;532;p62"/>
          <p:cNvSpPr txBox="1"/>
          <p:nvPr/>
        </p:nvSpPr>
        <p:spPr>
          <a:xfrm>
            <a:off x="3691998" y="4569990"/>
            <a:ext cx="90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uckiest Guy"/>
                <a:ea typeface="Luckiest Guy"/>
                <a:cs typeface="Luckiest Guy"/>
                <a:sym typeface="Luckiest Guy"/>
              </a:rPr>
              <a:t>11:20-12PM</a:t>
            </a:r>
            <a:endParaRPr sz="1000"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uckiest Guy"/>
                <a:ea typeface="Luckiest Guy"/>
                <a:cs typeface="Luckiest Guy"/>
                <a:sym typeface="Luckiest Guy"/>
              </a:rPr>
              <a:t>&amp;  1-4pm </a:t>
            </a:r>
            <a:endParaRPr sz="1000"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533" name="Google Shape;533;p62"/>
          <p:cNvSpPr txBox="1"/>
          <p:nvPr/>
        </p:nvSpPr>
        <p:spPr>
          <a:xfrm>
            <a:off x="689725" y="1997425"/>
            <a:ext cx="240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rgbClr val="FFFF00"/>
                </a:solidFill>
                <a:latin typeface="Luckiest Guy"/>
                <a:ea typeface="Luckiest Guy"/>
                <a:cs typeface="Luckiest Guy"/>
                <a:sym typeface="Luckiest Guy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chernandez@lusd.net</a:t>
            </a:r>
            <a:endParaRPr sz="1500">
              <a:solidFill>
                <a:srgbClr val="FFFF00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00"/>
                </a:solidFill>
                <a:latin typeface="Luckiest Guy"/>
                <a:ea typeface="Luckiest Guy"/>
                <a:cs typeface="Luckiest Guy"/>
                <a:sym typeface="Luckiest Guy"/>
              </a:rPr>
              <a:t>209-953-8949</a:t>
            </a:r>
            <a:endParaRPr sz="1500">
              <a:solidFill>
                <a:srgbClr val="FFFF00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grpSp>
        <p:nvGrpSpPr>
          <p:cNvPr id="534" name="Google Shape;534;p62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535" name="Google Shape;535;p62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10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536" name="Google Shape;536;p6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3"/>
          <p:cNvSpPr txBox="1"/>
          <p:nvPr/>
        </p:nvSpPr>
        <p:spPr>
          <a:xfrm>
            <a:off x="415050" y="1048675"/>
            <a:ext cx="8313900" cy="35577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63"/>
          <p:cNvSpPr/>
          <p:nvPr/>
        </p:nvSpPr>
        <p:spPr>
          <a:xfrm>
            <a:off x="127551" y="68500"/>
            <a:ext cx="6035229" cy="48152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2857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McLaren"/>
              </a:rPr>
              <a:t>Recursos adicionales</a:t>
            </a:r>
          </a:p>
        </p:txBody>
      </p:sp>
      <p:sp>
        <p:nvSpPr>
          <p:cNvPr id="543" name="Google Shape;543;p63"/>
          <p:cNvSpPr txBox="1"/>
          <p:nvPr/>
        </p:nvSpPr>
        <p:spPr>
          <a:xfrm>
            <a:off x="1835850" y="653400"/>
            <a:ext cx="5472300" cy="538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highlight>
                  <a:srgbClr val="000000"/>
                </a:highlight>
                <a:latin typeface="Luckiest Guy"/>
                <a:ea typeface="Luckiest Guy"/>
                <a:cs typeface="Luckiest Guy"/>
                <a:sym typeface="Luckiest Guy"/>
              </a:rPr>
              <a:t>Presentaciones pregrabadas</a:t>
            </a:r>
            <a:endParaRPr sz="2300">
              <a:solidFill>
                <a:srgbClr val="FFFFFF"/>
              </a:solidFill>
              <a:highlight>
                <a:srgbClr val="000000"/>
              </a:highlight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544" name="Google Shape;544;p63"/>
          <p:cNvSpPr txBox="1"/>
          <p:nvPr/>
        </p:nvSpPr>
        <p:spPr>
          <a:xfrm>
            <a:off x="1215025" y="1444225"/>
            <a:ext cx="4042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rgbClr val="FF0000"/>
                </a:solidFill>
                <a:latin typeface="McLaren"/>
                <a:ea typeface="McLaren"/>
                <a:cs typeface="McLaren"/>
                <a:sym typeface="McLare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Deportes</a:t>
            </a:r>
            <a:r>
              <a:rPr b="1" lang="en" sz="2200">
                <a:latin typeface="McLaren"/>
                <a:ea typeface="McLaren"/>
                <a:cs typeface="McLaren"/>
                <a:sym typeface="McLaren"/>
              </a:rPr>
              <a:t>/</a:t>
            </a:r>
            <a:r>
              <a:rPr b="1" lang="en" sz="2200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Porristas</a:t>
            </a:r>
            <a:r>
              <a:rPr b="1" lang="en" sz="2200" u="sng">
                <a:solidFill>
                  <a:schemeClr val="hlink"/>
                </a:solidFill>
                <a:latin typeface="McLaren"/>
                <a:ea typeface="McLaren"/>
                <a:cs typeface="McLaren"/>
                <a:sym typeface="McLaren"/>
                <a:hlinkClick r:id="rId5"/>
              </a:rPr>
              <a:t>/</a:t>
            </a:r>
            <a:r>
              <a:rPr b="1" lang="en" sz="2200" u="sng">
                <a:solidFill>
                  <a:srgbClr val="0000FF"/>
                </a:solidFill>
                <a:latin typeface="McLaren"/>
                <a:ea typeface="McLaren"/>
                <a:cs typeface="McLaren"/>
                <a:sym typeface="McLare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Baile</a:t>
            </a:r>
            <a:endParaRPr b="1" sz="2300">
              <a:solidFill>
                <a:srgbClr val="0000FF"/>
              </a:solidFill>
            </a:endParaRPr>
          </a:p>
        </p:txBody>
      </p:sp>
      <p:pic>
        <p:nvPicPr>
          <p:cNvPr id="545" name="Google Shape;545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1125" y="1873789"/>
            <a:ext cx="2075549" cy="100695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3"/>
          <p:cNvSpPr txBox="1"/>
          <p:nvPr/>
        </p:nvSpPr>
        <p:spPr>
          <a:xfrm>
            <a:off x="5550925" y="1400625"/>
            <a:ext cx="2240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Plan de 4 años</a:t>
            </a:r>
            <a:endParaRPr b="1" sz="2300" u="sng">
              <a:solidFill>
                <a:schemeClr val="lt1"/>
              </a:solidFill>
            </a:endParaRPr>
          </a:p>
        </p:txBody>
      </p:sp>
      <p:sp>
        <p:nvSpPr>
          <p:cNvPr id="547" name="Google Shape;547;p63"/>
          <p:cNvSpPr txBox="1"/>
          <p:nvPr/>
        </p:nvSpPr>
        <p:spPr>
          <a:xfrm>
            <a:off x="3447100" y="3319100"/>
            <a:ext cx="5472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pic>
        <p:nvPicPr>
          <p:cNvPr id="548" name="Google Shape;548;p6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80625" y="1746948"/>
            <a:ext cx="861750" cy="126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9" name="Google Shape;549;p63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550" name="Google Shape;550;p63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11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551" name="Google Shape;551;p6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2" name="Google Shape;552;p63"/>
          <p:cNvSpPr txBox="1"/>
          <p:nvPr/>
        </p:nvSpPr>
        <p:spPr>
          <a:xfrm>
            <a:off x="5738325" y="1847425"/>
            <a:ext cx="182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Presentación</a:t>
            </a:r>
            <a:r>
              <a:rPr b="1" lang="en">
                <a:latin typeface="McLaren"/>
                <a:ea typeface="McLaren"/>
                <a:cs typeface="McLaren"/>
                <a:sym typeface="McLaren"/>
              </a:rPr>
              <a:t> </a:t>
            </a:r>
            <a:endParaRPr b="1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pic>
        <p:nvPicPr>
          <p:cNvPr id="553" name="Google Shape;553;p6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7412" y="3424875"/>
            <a:ext cx="1543712" cy="11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63"/>
          <p:cNvSpPr txBox="1"/>
          <p:nvPr/>
        </p:nvSpPr>
        <p:spPr>
          <a:xfrm>
            <a:off x="473400" y="2929613"/>
            <a:ext cx="4098600" cy="461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lt1"/>
                </a:solid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Presentacion de matemáticas</a:t>
            </a:r>
            <a:endParaRPr b="1" sz="1800">
              <a:solidFill>
                <a:schemeClr val="lt1"/>
              </a:solidFill>
            </a:endParaRPr>
          </a:p>
        </p:txBody>
      </p:sp>
      <p:pic>
        <p:nvPicPr>
          <p:cNvPr id="555" name="Google Shape;555;p6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932108" y="3309725"/>
            <a:ext cx="1954508" cy="129665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63"/>
          <p:cNvSpPr txBox="1"/>
          <p:nvPr/>
        </p:nvSpPr>
        <p:spPr>
          <a:xfrm>
            <a:off x="5604925" y="2972100"/>
            <a:ext cx="3012900" cy="446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chemeClr val="lt1"/>
                </a:solid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Presentacion de ciencias</a:t>
            </a:r>
            <a:endParaRPr b="1" sz="1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9"/>
          <p:cNvSpPr txBox="1"/>
          <p:nvPr>
            <p:ph type="title"/>
          </p:nvPr>
        </p:nvSpPr>
        <p:spPr>
          <a:xfrm>
            <a:off x="231625" y="155300"/>
            <a:ext cx="8711700" cy="5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¡Bienvenidos!</a:t>
            </a:r>
            <a:endParaRPr b="1" sz="38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160" name="Google Shape;160;p39"/>
          <p:cNvSpPr txBox="1"/>
          <p:nvPr>
            <p:ph idx="1" type="body"/>
          </p:nvPr>
        </p:nvSpPr>
        <p:spPr>
          <a:xfrm>
            <a:off x="311700" y="967400"/>
            <a:ext cx="8520600" cy="3617400"/>
          </a:xfrm>
          <a:prstGeom prst="rect">
            <a:avLst/>
          </a:prstGeom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9"/>
          <p:cNvSpPr txBox="1"/>
          <p:nvPr/>
        </p:nvSpPr>
        <p:spPr>
          <a:xfrm>
            <a:off x="597125" y="1041875"/>
            <a:ext cx="80613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Esta presentación virtual presenta las muchas oportunidades que se ofrecen en la escuela Lincoln High. </a:t>
            </a:r>
            <a:endParaRPr b="1" sz="18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Gracias por apoyar a su estudiante al empezar su trayectoria en la preparatoria. Estamos contentos de que se incorpore su estudiante a nuestra familia. </a:t>
            </a:r>
            <a:endParaRPr b="1" sz="18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Joseph Brady Hancock</a:t>
            </a:r>
            <a:endParaRPr b="1" sz="16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Vice Director</a:t>
            </a:r>
            <a:endParaRPr b="1" sz="16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Lincoln High School</a:t>
            </a:r>
            <a:endParaRPr b="1" sz="16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¡Vamos </a:t>
            </a:r>
            <a:r>
              <a:rPr b="1" lang="en" sz="22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Trojans!</a:t>
            </a:r>
            <a:endParaRPr b="1" sz="22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0"/>
          <p:cNvSpPr/>
          <p:nvPr/>
        </p:nvSpPr>
        <p:spPr>
          <a:xfrm>
            <a:off x="3417225" y="1234050"/>
            <a:ext cx="5538300" cy="33162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40"/>
          <p:cNvSpPr txBox="1"/>
          <p:nvPr>
            <p:ph type="title"/>
          </p:nvPr>
        </p:nvSpPr>
        <p:spPr>
          <a:xfrm>
            <a:off x="290125" y="68075"/>
            <a:ext cx="8520600" cy="8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Recursos para la registración</a:t>
            </a:r>
            <a:endParaRPr b="1" sz="22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168" name="Google Shape;168;p40"/>
          <p:cNvSpPr txBox="1"/>
          <p:nvPr>
            <p:ph idx="1" type="body"/>
          </p:nvPr>
        </p:nvSpPr>
        <p:spPr>
          <a:xfrm>
            <a:off x="404625" y="851675"/>
            <a:ext cx="2601300" cy="6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2021-2022 </a:t>
            </a:r>
            <a:endParaRPr b="1" sz="1500"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LHS Catálogo de cursos</a:t>
            </a:r>
            <a:endParaRPr b="1" sz="1500"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169" name="Google Shape;169;p40"/>
          <p:cNvSpPr txBox="1"/>
          <p:nvPr>
            <p:ph idx="1" type="body"/>
          </p:nvPr>
        </p:nvSpPr>
        <p:spPr>
          <a:xfrm>
            <a:off x="3417225" y="1321175"/>
            <a:ext cx="5500200" cy="31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b="1" lang="en" sz="2225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Fechas Proximas</a:t>
            </a:r>
            <a:endParaRPr b="1" sz="2225" u="sng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t/>
            </a:r>
            <a:endParaRPr b="1" sz="1525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25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17 de febrero</a:t>
            </a:r>
            <a:endParaRPr b="1" sz="1725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25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Selección de cursos en línea </a:t>
            </a:r>
            <a:endParaRPr sz="1525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25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(grados 9-11, LHS)</a:t>
            </a:r>
            <a:endParaRPr sz="1525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5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25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2 de marzo-15 de marzo</a:t>
            </a:r>
            <a:endParaRPr b="1" sz="1725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25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Selección de cursos en línea </a:t>
            </a:r>
            <a:endParaRPr sz="1425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25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(escuelas de grado 8)</a:t>
            </a:r>
            <a:endParaRPr b="1" sz="1625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25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25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Nota: </a:t>
            </a:r>
            <a:endParaRPr b="1" sz="1525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25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Cada escuela de grado 8 seleccionará sus fechas específicas dentro de este tiempo de registración. </a:t>
            </a:r>
            <a:endParaRPr b="1" sz="1525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b="1" sz="1325"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b="1" sz="1325"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pic>
        <p:nvPicPr>
          <p:cNvPr id="170" name="Google Shape;170;p4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350" y="1528850"/>
            <a:ext cx="2803826" cy="319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4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9400" y="1138900"/>
            <a:ext cx="2972225" cy="32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1"/>
          <p:cNvSpPr txBox="1"/>
          <p:nvPr/>
        </p:nvSpPr>
        <p:spPr>
          <a:xfrm>
            <a:off x="607275" y="1683000"/>
            <a:ext cx="1418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Luckiest Guy"/>
                <a:ea typeface="Luckiest Guy"/>
                <a:cs typeface="Luckiest Guy"/>
                <a:sym typeface="Luckiest Guy"/>
              </a:rPr>
              <a:t>Tour Virtual del </a:t>
            </a:r>
            <a:endParaRPr sz="1800">
              <a:solidFill>
                <a:srgbClr val="F3F3F3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Luckiest Guy"/>
                <a:ea typeface="Luckiest Guy"/>
                <a:cs typeface="Luckiest Guy"/>
                <a:sym typeface="Luckiest Guy"/>
              </a:rPr>
              <a:t>Campo</a:t>
            </a:r>
            <a:endParaRPr sz="1800">
              <a:solidFill>
                <a:srgbClr val="F3F3F3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77" name="Google Shape;177;p41"/>
          <p:cNvSpPr/>
          <p:nvPr/>
        </p:nvSpPr>
        <p:spPr>
          <a:xfrm rot="964906">
            <a:off x="1818744" y="2192354"/>
            <a:ext cx="1229202" cy="99629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41"/>
          <p:cNvSpPr txBox="1"/>
          <p:nvPr/>
        </p:nvSpPr>
        <p:spPr>
          <a:xfrm>
            <a:off x="7084275" y="1683000"/>
            <a:ext cx="1418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3F3F3"/>
                </a:solidFill>
                <a:latin typeface="Luckiest Guy"/>
                <a:ea typeface="Luckiest Guy"/>
                <a:cs typeface="Luckiest Guy"/>
                <a:sym typeface="Luckiest Guy"/>
              </a:rPr>
              <a:t>Tour Virtual del </a:t>
            </a:r>
            <a:endParaRPr sz="1800">
              <a:solidFill>
                <a:srgbClr val="F3F3F3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3F3F3"/>
                </a:solidFill>
                <a:latin typeface="Luckiest Guy"/>
                <a:ea typeface="Luckiest Guy"/>
                <a:cs typeface="Luckiest Guy"/>
                <a:sym typeface="Luckiest Guy"/>
              </a:rPr>
              <a:t>Campo</a:t>
            </a:r>
            <a:endParaRPr sz="1800">
              <a:solidFill>
                <a:srgbClr val="F3F3F3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79" name="Google Shape;179;p41"/>
          <p:cNvSpPr/>
          <p:nvPr/>
        </p:nvSpPr>
        <p:spPr>
          <a:xfrm flipH="1" rot="-964906">
            <a:off x="5971619" y="2192354"/>
            <a:ext cx="1229202" cy="99629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41"/>
          <p:cNvSpPr txBox="1"/>
          <p:nvPr>
            <p:ph type="ctrTitle"/>
          </p:nvPr>
        </p:nvSpPr>
        <p:spPr>
          <a:xfrm>
            <a:off x="311700" y="192850"/>
            <a:ext cx="8520600" cy="65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Tour Virtual del Campo LHS</a:t>
            </a:r>
            <a:endParaRPr b="1" sz="27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2"/>
          <p:cNvSpPr txBox="1"/>
          <p:nvPr/>
        </p:nvSpPr>
        <p:spPr>
          <a:xfrm>
            <a:off x="133525" y="487600"/>
            <a:ext cx="4438500" cy="46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highlight>
                  <a:schemeClr val="accent6"/>
                </a:highlight>
                <a:latin typeface="McLaren"/>
                <a:ea typeface="McLaren"/>
                <a:cs typeface="McLaren"/>
                <a:sym typeface="McLaren"/>
              </a:rPr>
              <a:t>Información General</a:t>
            </a:r>
            <a:endParaRPr b="1" sz="1500">
              <a:solidFill>
                <a:schemeClr val="dk1"/>
              </a:solidFill>
              <a:highlight>
                <a:schemeClr val="accent6"/>
              </a:highlight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b="1" lang="en" sz="1200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Bienvenidos</a:t>
            </a:r>
            <a:endParaRPr b="1" sz="12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cLaren"/>
              <a:buChar char="●"/>
            </a:pPr>
            <a:r>
              <a:rPr b="1" lang="en" sz="1200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Recursos de registro</a:t>
            </a:r>
            <a:endParaRPr b="1" sz="12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cLaren"/>
              <a:buChar char="●"/>
            </a:pPr>
            <a:r>
              <a:rPr b="1" lang="en" sz="1200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Tour virtual del campo de LHS</a:t>
            </a:r>
            <a:endParaRPr b="1" sz="12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highlight>
                  <a:schemeClr val="accent6"/>
                </a:highlight>
                <a:latin typeface="McLaren"/>
                <a:ea typeface="McLaren"/>
                <a:cs typeface="McLaren"/>
                <a:sym typeface="McLaren"/>
              </a:rPr>
              <a:t>Información sobre cursos</a:t>
            </a:r>
            <a:endParaRPr b="1" sz="15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Departamento de Matemáticas e Informática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Cursos CTE y NJROTC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ASB y clubes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Mediación entre compañeros (peer mediation)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Inglés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Educación física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Ciencias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Ciencias Sociales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Estrategias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b="1"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Artes visuales y escénicas (VAPA)</a:t>
            </a:r>
            <a:endParaRPr b="1"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cLaren"/>
              <a:buChar char="●"/>
            </a:pPr>
            <a:r>
              <a:rPr b="1" lang="en" sz="1200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Idiomas del mundo</a:t>
            </a:r>
            <a:endParaRPr b="1" sz="12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048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cLaren"/>
              <a:buChar char="●"/>
            </a:pPr>
            <a:r>
              <a:rPr b="1" lang="en" sz="1200" u="sng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Cursos AP / Honores</a:t>
            </a:r>
            <a:endParaRPr b="1" sz="10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186" name="Google Shape;186;p42"/>
          <p:cNvSpPr txBox="1"/>
          <p:nvPr/>
        </p:nvSpPr>
        <p:spPr>
          <a:xfrm>
            <a:off x="0" y="0"/>
            <a:ext cx="8919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  <a:highlight>
                  <a:schemeClr val="dk1"/>
                </a:highlight>
                <a:latin typeface="McLaren"/>
                <a:ea typeface="McLaren"/>
                <a:cs typeface="McLaren"/>
                <a:sym typeface="McLaren"/>
              </a:rPr>
              <a:t>Página Inicial</a:t>
            </a:r>
            <a:endParaRPr sz="2000"/>
          </a:p>
        </p:txBody>
      </p:sp>
      <p:sp>
        <p:nvSpPr>
          <p:cNvPr id="187" name="Google Shape;187;p42"/>
          <p:cNvSpPr txBox="1"/>
          <p:nvPr/>
        </p:nvSpPr>
        <p:spPr>
          <a:xfrm>
            <a:off x="4481400" y="412600"/>
            <a:ext cx="4438500" cy="39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chemeClr val="accent6"/>
              </a:highlight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highlight>
                  <a:schemeClr val="accent6"/>
                </a:highlight>
                <a:latin typeface="McLaren"/>
                <a:ea typeface="McLaren"/>
                <a:cs typeface="McLaren"/>
                <a:sym typeface="McLaren"/>
              </a:rPr>
              <a:t>Recursos Adicionales </a:t>
            </a:r>
            <a:endParaRPr b="1" sz="17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cLaren"/>
              <a:buChar char="●"/>
            </a:pPr>
            <a:r>
              <a:rPr b="1"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Inscripción doble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cLaren"/>
              <a:buChar char="●"/>
            </a:pPr>
            <a:r>
              <a:rPr b="1"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Centro comunitario multilingüe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cLaren"/>
              <a:buChar char="●"/>
            </a:pPr>
            <a:r>
              <a:rPr b="1"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Centro universitario y profesional (CCC)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cLaren"/>
              <a:buChar char="●"/>
            </a:pPr>
            <a:r>
              <a:rPr b="1" lang="en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action="ppaction://hlinksldjump"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Recursos adicionales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cLaren"/>
              <a:buChar char="○"/>
            </a:pPr>
            <a:r>
              <a:rPr b="1"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Plan de 4 años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cLaren"/>
              <a:buChar char="○"/>
            </a:pPr>
            <a:r>
              <a:rPr b="1"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Presentación para los padres de estudiantes de octavo grado (noveno entrante)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cLaren"/>
              <a:buChar char="○"/>
            </a:pPr>
            <a:r>
              <a:rPr b="1"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Atletismo / alegría / baile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075" y="988050"/>
            <a:ext cx="8204948" cy="367037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43"/>
          <p:cNvSpPr txBox="1"/>
          <p:nvPr>
            <p:ph idx="4294967295" type="title"/>
          </p:nvPr>
        </p:nvSpPr>
        <p:spPr>
          <a:xfrm>
            <a:off x="-34800" y="90475"/>
            <a:ext cx="8844600" cy="572700"/>
          </a:xfrm>
          <a:prstGeom prst="rect">
            <a:avLst/>
          </a:prstGeom>
          <a:solidFill>
            <a:srgbClr val="FFF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0000"/>
                </a:solidFill>
                <a:highlight>
                  <a:srgbClr val="FFFF00"/>
                </a:highlight>
                <a:latin typeface="McLaren"/>
                <a:ea typeface="McLaren"/>
                <a:cs typeface="McLaren"/>
                <a:sym typeface="McLaren"/>
              </a:rPr>
              <a:t>Departamento de matemáticas y ciencias computacionales</a:t>
            </a:r>
            <a:endParaRPr b="1" sz="2300">
              <a:solidFill>
                <a:srgbClr val="000000"/>
              </a:solidFill>
              <a:highlight>
                <a:srgbClr val="FFFF00"/>
              </a:highlight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194" name="Google Shape;194;p43"/>
          <p:cNvSpPr txBox="1"/>
          <p:nvPr/>
        </p:nvSpPr>
        <p:spPr>
          <a:xfrm>
            <a:off x="543450" y="637825"/>
            <a:ext cx="83619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Requisito: 20 créditos de matemáticas (4 semestres, 2 años), matemáticas 1 es obligatorio</a:t>
            </a:r>
            <a:endParaRPr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195" name="Google Shape;195;p43"/>
          <p:cNvSpPr txBox="1"/>
          <p:nvPr/>
        </p:nvSpPr>
        <p:spPr>
          <a:xfrm>
            <a:off x="3412700" y="2768738"/>
            <a:ext cx="131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0000FF"/>
                </a:solidFill>
                <a:highlight>
                  <a:srgbClr val="FFFFFF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matemáticas 3</a:t>
            </a:r>
            <a:endParaRPr b="1" sz="12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196" name="Google Shape;196;p43"/>
          <p:cNvSpPr txBox="1"/>
          <p:nvPr/>
        </p:nvSpPr>
        <p:spPr>
          <a:xfrm>
            <a:off x="2721975" y="3368050"/>
            <a:ext cx="123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00FF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precálculo</a:t>
            </a:r>
            <a:endParaRPr b="1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197" name="Google Shape;197;p43"/>
          <p:cNvSpPr txBox="1"/>
          <p:nvPr/>
        </p:nvSpPr>
        <p:spPr>
          <a:xfrm>
            <a:off x="6130925" y="3451900"/>
            <a:ext cx="15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0000FF"/>
                </a:solidFill>
                <a:highlight>
                  <a:srgbClr val="FFFFFF"/>
                </a:highlight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análisis honores</a:t>
            </a:r>
            <a:endParaRPr b="1" sz="12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198" name="Google Shape;198;p43"/>
          <p:cNvSpPr txBox="1"/>
          <p:nvPr/>
        </p:nvSpPr>
        <p:spPr>
          <a:xfrm>
            <a:off x="2609325" y="1635713"/>
            <a:ext cx="124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0000FF"/>
                </a:solidFill>
                <a:highlight>
                  <a:srgbClr val="FFFFFF"/>
                </a:highlight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matemáticas 1</a:t>
            </a:r>
            <a:endParaRPr b="1" sz="12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199" name="Google Shape;199;p43"/>
          <p:cNvSpPr txBox="1"/>
          <p:nvPr/>
        </p:nvSpPr>
        <p:spPr>
          <a:xfrm>
            <a:off x="2602575" y="2169425"/>
            <a:ext cx="124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0000FF"/>
                </a:solidFill>
                <a:highlight>
                  <a:srgbClr val="FFFFFF"/>
                </a:highlight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matemáticas 2</a:t>
            </a:r>
            <a:endParaRPr b="1" sz="12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200" name="Google Shape;200;p43"/>
          <p:cNvSpPr/>
          <p:nvPr/>
        </p:nvSpPr>
        <p:spPr>
          <a:xfrm>
            <a:off x="2110250" y="4073500"/>
            <a:ext cx="1234500" cy="27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43"/>
          <p:cNvSpPr txBox="1"/>
          <p:nvPr/>
        </p:nvSpPr>
        <p:spPr>
          <a:xfrm>
            <a:off x="1935500" y="3998250"/>
            <a:ext cx="15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 u="sng">
                <a:solidFill>
                  <a:srgbClr val="0000FF"/>
                </a:solidFill>
                <a:highlight>
                  <a:srgbClr val="FFFFFF"/>
                </a:highlight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Principios de ciencias computacionales AP</a:t>
            </a:r>
            <a:endParaRPr b="1" sz="6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202" name="Google Shape;202;p43"/>
          <p:cNvSpPr txBox="1"/>
          <p:nvPr/>
        </p:nvSpPr>
        <p:spPr>
          <a:xfrm>
            <a:off x="4419700" y="3432375"/>
            <a:ext cx="1248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rgbClr val="0000FF"/>
                </a:solidFill>
                <a:highlight>
                  <a:srgbClr val="FFFFFF"/>
                </a:highlight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estadísticas AP</a:t>
            </a:r>
            <a:endParaRPr b="1" sz="11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203" name="Google Shape;203;p43"/>
          <p:cNvSpPr/>
          <p:nvPr/>
        </p:nvSpPr>
        <p:spPr>
          <a:xfrm>
            <a:off x="6245950" y="1634825"/>
            <a:ext cx="1234500" cy="272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43"/>
          <p:cNvSpPr txBox="1"/>
          <p:nvPr/>
        </p:nvSpPr>
        <p:spPr>
          <a:xfrm>
            <a:off x="6071200" y="1581300"/>
            <a:ext cx="158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rgbClr val="0000FF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Matemátias 1T honores</a:t>
            </a:r>
            <a:endParaRPr b="1" sz="10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205" name="Google Shape;205;p43"/>
          <p:cNvSpPr/>
          <p:nvPr/>
        </p:nvSpPr>
        <p:spPr>
          <a:xfrm>
            <a:off x="4437688" y="1683425"/>
            <a:ext cx="1193100" cy="272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43"/>
          <p:cNvSpPr txBox="1"/>
          <p:nvPr/>
        </p:nvSpPr>
        <p:spPr>
          <a:xfrm>
            <a:off x="4331338" y="1579325"/>
            <a:ext cx="144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rgbClr val="0000FF"/>
                </a:solidFill>
                <a:highlight>
                  <a:srgbClr val="FFFFFF"/>
                </a:highlight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matemáticas </a:t>
            </a:r>
            <a:endParaRPr sz="1000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rgbClr val="0000FF"/>
                </a:solidFill>
                <a:highlight>
                  <a:srgbClr val="FFFFFF"/>
                </a:highlight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 honores</a:t>
            </a:r>
            <a:endParaRPr b="1" sz="10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207" name="Google Shape;207;p43"/>
          <p:cNvSpPr/>
          <p:nvPr/>
        </p:nvSpPr>
        <p:spPr>
          <a:xfrm>
            <a:off x="4440325" y="2291725"/>
            <a:ext cx="1193100" cy="23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08" name="Google Shape;208;p43"/>
          <p:cNvSpPr txBox="1"/>
          <p:nvPr/>
        </p:nvSpPr>
        <p:spPr>
          <a:xfrm>
            <a:off x="4413900" y="2162950"/>
            <a:ext cx="1248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rgbClr val="0000FF"/>
                </a:solidFill>
                <a:highlight>
                  <a:srgbClr val="FFFFFF"/>
                </a:highlight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matemáticas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rgbClr val="0000FF"/>
                </a:solidFill>
                <a:highlight>
                  <a:srgbClr val="FFFFFF"/>
                </a:highlight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 honores</a:t>
            </a:r>
            <a:endParaRPr b="1" sz="10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209" name="Google Shape;209;p43"/>
          <p:cNvSpPr/>
          <p:nvPr/>
        </p:nvSpPr>
        <p:spPr>
          <a:xfrm>
            <a:off x="6225250" y="2241325"/>
            <a:ext cx="1275900" cy="272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43"/>
          <p:cNvSpPr txBox="1"/>
          <p:nvPr/>
        </p:nvSpPr>
        <p:spPr>
          <a:xfrm>
            <a:off x="6169750" y="2145838"/>
            <a:ext cx="137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rgbClr val="0000FF"/>
                </a:solidFill>
                <a:highlight>
                  <a:srgbClr val="FFFFFF"/>
                </a:highlight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matemáticas </a:t>
            </a:r>
            <a:endParaRPr b="1">
              <a:solidFill>
                <a:srgbClr val="0000FF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rgbClr val="0000FF"/>
                </a:solidFill>
                <a:highlight>
                  <a:srgbClr val="FFFFFF"/>
                </a:highlight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2T honores</a:t>
            </a:r>
            <a:endParaRPr b="1" sz="10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211" name="Google Shape;211;p43"/>
          <p:cNvSpPr/>
          <p:nvPr/>
        </p:nvSpPr>
        <p:spPr>
          <a:xfrm>
            <a:off x="5274888" y="2859763"/>
            <a:ext cx="1193100" cy="272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43"/>
          <p:cNvSpPr txBox="1"/>
          <p:nvPr/>
        </p:nvSpPr>
        <p:spPr>
          <a:xfrm>
            <a:off x="5122200" y="2746575"/>
            <a:ext cx="1498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rgbClr val="0000FF"/>
                </a:solidFill>
                <a:highlight>
                  <a:srgbClr val="FFFFFF"/>
                </a:highlight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matemáticas 3 honores</a:t>
            </a:r>
            <a:endParaRPr b="1" sz="11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213" name="Google Shape;213;p43"/>
          <p:cNvSpPr/>
          <p:nvPr/>
        </p:nvSpPr>
        <p:spPr>
          <a:xfrm>
            <a:off x="3711800" y="4071638"/>
            <a:ext cx="1193100" cy="272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43"/>
          <p:cNvSpPr txBox="1"/>
          <p:nvPr/>
        </p:nvSpPr>
        <p:spPr>
          <a:xfrm>
            <a:off x="3567550" y="3998238"/>
            <a:ext cx="15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 u="sng">
                <a:solidFill>
                  <a:srgbClr val="0000FF"/>
                </a:solidFill>
                <a:highlight>
                  <a:srgbClr val="FFFFFF"/>
                </a:highlight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Ciencias computacionales-A AP</a:t>
            </a:r>
            <a:endParaRPr b="1" sz="9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215" name="Google Shape;215;p43"/>
          <p:cNvSpPr/>
          <p:nvPr/>
        </p:nvSpPr>
        <p:spPr>
          <a:xfrm>
            <a:off x="5427600" y="4086875"/>
            <a:ext cx="1193100" cy="23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16" name="Google Shape;216;p43"/>
          <p:cNvSpPr txBox="1"/>
          <p:nvPr/>
        </p:nvSpPr>
        <p:spPr>
          <a:xfrm>
            <a:off x="5380050" y="3989675"/>
            <a:ext cx="1440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FF"/>
                </a:solidFill>
                <a:highlight>
                  <a:srgbClr val="FFFFFF"/>
                </a:highlight>
              </a:rPr>
              <a:t> </a:t>
            </a:r>
            <a:r>
              <a:rPr b="1" lang="en" sz="1200" u="sng">
                <a:solidFill>
                  <a:srgbClr val="0000FF"/>
                </a:solidFill>
                <a:highlight>
                  <a:srgbClr val="FFFFFF"/>
                </a:highlight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cálculo-AB AP</a:t>
            </a:r>
            <a:r>
              <a:rPr b="1" lang="en" sz="1200">
                <a:solidFill>
                  <a:srgbClr val="0000FF"/>
                </a:solidFill>
                <a:highlight>
                  <a:srgbClr val="FFFFFF"/>
                </a:highlight>
              </a:rPr>
              <a:t>  </a:t>
            </a:r>
            <a:r>
              <a:rPr lang="en" sz="1200">
                <a:highlight>
                  <a:srgbClr val="FFFFFF"/>
                </a:highlight>
              </a:rPr>
              <a:t> </a:t>
            </a:r>
            <a:endParaRPr sz="1200">
              <a:highlight>
                <a:srgbClr val="FFFFFF"/>
              </a:highlight>
            </a:endParaRPr>
          </a:p>
        </p:txBody>
      </p:sp>
      <p:sp>
        <p:nvSpPr>
          <p:cNvPr id="217" name="Google Shape;217;p43"/>
          <p:cNvSpPr/>
          <p:nvPr/>
        </p:nvSpPr>
        <p:spPr>
          <a:xfrm>
            <a:off x="7268550" y="4121125"/>
            <a:ext cx="1193100" cy="23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18" name="Google Shape;218;p43"/>
          <p:cNvSpPr txBox="1"/>
          <p:nvPr/>
        </p:nvSpPr>
        <p:spPr>
          <a:xfrm>
            <a:off x="7141700" y="4015375"/>
            <a:ext cx="15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0000FF"/>
                </a:solidFill>
                <a:highlight>
                  <a:srgbClr val="FFFFFF"/>
                </a:highlight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Cálculo-BC AP</a:t>
            </a:r>
            <a:endParaRPr b="1" sz="12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219" name="Google Shape;219;p43"/>
          <p:cNvSpPr txBox="1"/>
          <p:nvPr/>
        </p:nvSpPr>
        <p:spPr>
          <a:xfrm>
            <a:off x="747675" y="1461300"/>
            <a:ext cx="144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0000FF"/>
                </a:solidFill>
                <a:highlight>
                  <a:srgbClr val="FFFFFF"/>
                </a:highlight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matemáticas 1A</a:t>
            </a:r>
            <a:endParaRPr b="1" sz="12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220" name="Google Shape;220;p43"/>
          <p:cNvSpPr txBox="1"/>
          <p:nvPr/>
        </p:nvSpPr>
        <p:spPr>
          <a:xfrm>
            <a:off x="747675" y="2049775"/>
            <a:ext cx="144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0000FF"/>
                </a:solidFill>
                <a:highlight>
                  <a:srgbClr val="FFFFFF"/>
                </a:highlight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matemáticas 1B</a:t>
            </a:r>
            <a:endParaRPr b="1" sz="120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221" name="Google Shape;221;p43"/>
          <p:cNvSpPr/>
          <p:nvPr/>
        </p:nvSpPr>
        <p:spPr>
          <a:xfrm>
            <a:off x="1854150" y="4413575"/>
            <a:ext cx="3548100" cy="215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**Tener en cuenta: las clases de ciencias computacionales no contribuyen al requisito de matemáticas para la graduación.</a:t>
            </a:r>
            <a:endParaRPr b="1" sz="800"/>
          </a:p>
        </p:txBody>
      </p:sp>
      <p:sp>
        <p:nvSpPr>
          <p:cNvPr id="222" name="Google Shape;222;p43"/>
          <p:cNvSpPr txBox="1"/>
          <p:nvPr/>
        </p:nvSpPr>
        <p:spPr>
          <a:xfrm>
            <a:off x="50275" y="4620750"/>
            <a:ext cx="4002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Las clases del cuarto año también están en el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slide de cursos de AP/honores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223" name="Google Shape;223;p43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224" name="Google Shape;224;p43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2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225" name="Google Shape;225;p43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4"/>
          <p:cNvSpPr txBox="1"/>
          <p:nvPr>
            <p:ph type="title"/>
          </p:nvPr>
        </p:nvSpPr>
        <p:spPr>
          <a:xfrm>
            <a:off x="0" y="51425"/>
            <a:ext cx="6556500" cy="585900"/>
          </a:xfrm>
          <a:prstGeom prst="rect">
            <a:avLst/>
          </a:prstGeom>
          <a:solidFill>
            <a:srgbClr val="FFF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rgbClr val="000000"/>
                </a:solidFill>
                <a:latin typeface="McLaren"/>
                <a:ea typeface="McLaren"/>
                <a:cs typeface="McLaren"/>
                <a:sym typeface="McLaren"/>
              </a:rPr>
              <a:t>Educación técnica y profesional (CTE)</a:t>
            </a:r>
            <a:endParaRPr b="1" sz="2600">
              <a:solidFill>
                <a:srgbClr val="000000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231" name="Google Shape;231;p44"/>
          <p:cNvSpPr txBox="1"/>
          <p:nvPr>
            <p:ph idx="2" type="body"/>
          </p:nvPr>
        </p:nvSpPr>
        <p:spPr>
          <a:xfrm>
            <a:off x="0" y="583175"/>
            <a:ext cx="2694600" cy="37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cLaren"/>
              <a:buChar char="●"/>
            </a:pPr>
            <a:r>
              <a:rPr b="1" lang="en" sz="1500" u="sng">
                <a:solidFill>
                  <a:srgbClr val="00FFFF"/>
                </a:solidFill>
                <a:latin typeface="McLaren"/>
                <a:ea typeface="McLaren"/>
                <a:cs typeface="McLaren"/>
                <a:sym typeface="McLare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Educación</a:t>
            </a:r>
            <a:r>
              <a:rPr b="1" lang="en" sz="1500">
                <a:solidFill>
                  <a:srgbClr val="00FFFF"/>
                </a:solidFill>
                <a:latin typeface="McLaren"/>
                <a:ea typeface="McLaren"/>
                <a:cs typeface="McLaren"/>
                <a:sym typeface="McLaren"/>
              </a:rPr>
              <a:t> </a:t>
            </a:r>
            <a:r>
              <a:rPr b="1" lang="en" sz="15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(Desarrollo Infantil)</a:t>
            </a:r>
            <a:endParaRPr b="1" sz="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cLaren"/>
              <a:buChar char="●"/>
            </a:pPr>
            <a:r>
              <a:rPr b="1" lang="en" sz="15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Carpintería, carpintería decorativa, y ebanistería</a:t>
            </a:r>
            <a:endParaRPr b="1" sz="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500"/>
              <a:buFont typeface="McLaren"/>
              <a:buChar char="●"/>
            </a:pPr>
            <a:r>
              <a:rPr b="1" lang="en" sz="1500" u="sng">
                <a:solidFill>
                  <a:srgbClr val="00FFFF"/>
                </a:solidFill>
                <a:latin typeface="McLaren"/>
                <a:ea typeface="McLaren"/>
                <a:cs typeface="McLaren"/>
                <a:sym typeface="McLare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Hospitalidad y sector de </a:t>
            </a:r>
            <a:endParaRPr b="1" sz="1500">
              <a:solidFill>
                <a:srgbClr val="00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 u="sng">
                <a:solidFill>
                  <a:srgbClr val="00FFFF"/>
                </a:solidFill>
                <a:latin typeface="McLaren"/>
                <a:ea typeface="McLaren"/>
                <a:cs typeface="McLaren"/>
                <a:sym typeface="McLare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servicio alimentaci</a:t>
            </a:r>
            <a:r>
              <a:rPr b="1" lang="en" sz="1500" u="sng">
                <a:solidFill>
                  <a:srgbClr val="00FFFF"/>
                </a:solidFill>
                <a:latin typeface="McLaren"/>
                <a:ea typeface="McLaren"/>
                <a:cs typeface="McLaren"/>
                <a:sym typeface="McLaren"/>
              </a:rPr>
              <a:t>ón</a:t>
            </a:r>
            <a:endParaRPr b="1" sz="500" u="sng">
              <a:solidFill>
                <a:srgbClr val="00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 u="sng">
              <a:solidFill>
                <a:srgbClr val="00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 u="sng">
              <a:solidFill>
                <a:srgbClr val="00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500"/>
              <a:buFont typeface="McLaren"/>
              <a:buChar char="●"/>
            </a:pPr>
            <a:r>
              <a:rPr b="1" lang="en" sz="1500" u="sng">
                <a:solidFill>
                  <a:srgbClr val="00FFFF"/>
                </a:solidFill>
                <a:latin typeface="McLaren"/>
                <a:ea typeface="McLaren"/>
                <a:cs typeface="McLaren"/>
                <a:sym typeface="McLare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Diseño de Moda y Mercadotécnica</a:t>
            </a:r>
            <a:endParaRPr b="1" sz="500">
              <a:solidFill>
                <a:srgbClr val="00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00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cLaren"/>
              <a:buChar char="●"/>
            </a:pPr>
            <a:r>
              <a:rPr b="1" lang="en" sz="15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Construcción residencial y comercial </a:t>
            </a:r>
            <a:endParaRPr b="1" sz="1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232" name="Google Shape;232;p44"/>
          <p:cNvSpPr txBox="1"/>
          <p:nvPr>
            <p:ph idx="2" type="body"/>
          </p:nvPr>
        </p:nvSpPr>
        <p:spPr>
          <a:xfrm rot="779495">
            <a:off x="6586396" y="316114"/>
            <a:ext cx="2546174" cy="1680173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55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434343"/>
                </a:solidFill>
                <a:latin typeface="Chewy"/>
                <a:ea typeface="Chewy"/>
                <a:cs typeface="Chewy"/>
                <a:sym typeface="Chewy"/>
              </a:rPr>
              <a:t>-Se puede obtener crédito universitario de Delta mientras está en la escuela secundaria</a:t>
            </a:r>
            <a:endParaRPr b="1" sz="2400">
              <a:solidFill>
                <a:srgbClr val="434343"/>
              </a:solidFill>
              <a:latin typeface="Chewy"/>
              <a:ea typeface="Chewy"/>
              <a:cs typeface="Chewy"/>
              <a:sym typeface="Chew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434343"/>
                </a:solidFill>
                <a:latin typeface="Chewy"/>
                <a:ea typeface="Chewy"/>
                <a:cs typeface="Chewy"/>
                <a:sym typeface="Chewy"/>
              </a:rPr>
              <a:t>- aprendizaje práctico</a:t>
            </a:r>
            <a:endParaRPr b="1" sz="2400">
              <a:solidFill>
                <a:srgbClr val="434343"/>
              </a:solidFill>
              <a:latin typeface="Chewy"/>
              <a:ea typeface="Chewy"/>
              <a:cs typeface="Chewy"/>
              <a:sym typeface="Chew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34343"/>
                </a:solidFill>
                <a:latin typeface="Chewy"/>
                <a:ea typeface="Chewy"/>
                <a:cs typeface="Chewy"/>
                <a:sym typeface="Chewy"/>
              </a:rPr>
              <a:t>- se puede obtener certificaciones que lo conviertan en un candidato viable para trabajar en el campo</a:t>
            </a:r>
            <a:endParaRPr b="1" sz="1800">
              <a:solidFill>
                <a:srgbClr val="434343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pic>
        <p:nvPicPr>
          <p:cNvPr id="233" name="Google Shape;233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3350" y="662112"/>
            <a:ext cx="1661199" cy="84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4"/>
          <p:cNvPicPr preferRelativeResize="0"/>
          <p:nvPr/>
        </p:nvPicPr>
        <p:blipFill rotWithShape="1">
          <a:blip r:embed="rId8">
            <a:alphaModFix/>
          </a:blip>
          <a:srcRect b="10370" l="20496" r="0" t="0"/>
          <a:stretch/>
        </p:blipFill>
        <p:spPr>
          <a:xfrm>
            <a:off x="2576450" y="731300"/>
            <a:ext cx="1325850" cy="84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83625" y="3353775"/>
            <a:ext cx="1146374" cy="76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18624" y="2623270"/>
            <a:ext cx="1541402" cy="118977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4"/>
          <p:cNvSpPr txBox="1"/>
          <p:nvPr>
            <p:ph idx="2" type="body"/>
          </p:nvPr>
        </p:nvSpPr>
        <p:spPr>
          <a:xfrm>
            <a:off x="3454300" y="1644425"/>
            <a:ext cx="3972300" cy="26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cLaren"/>
              <a:buChar char="●"/>
            </a:pPr>
            <a:r>
              <a:rPr b="1" lang="en" sz="15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Instalaciones y reparaciones de sistemas mecánicos</a:t>
            </a:r>
            <a:endParaRPr b="1" sz="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McLaren"/>
              <a:buChar char="●"/>
            </a:pPr>
            <a:r>
              <a:rPr b="1" lang="en" sz="1600" u="sng">
                <a:solidFill>
                  <a:srgbClr val="00FFFF"/>
                </a:solidFill>
                <a:latin typeface="McLaren"/>
                <a:ea typeface="McLaren"/>
                <a:cs typeface="McLaren"/>
                <a:sym typeface="McLaren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Diseño de ingeniería y diseño 3D</a:t>
            </a:r>
            <a:endParaRPr b="1" sz="1600">
              <a:solidFill>
                <a:srgbClr val="00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McLaren"/>
              <a:buChar char="●"/>
            </a:pPr>
            <a:r>
              <a:rPr b="1" lang="en" sz="1600" u="sng">
                <a:solidFill>
                  <a:srgbClr val="00FFFF"/>
                </a:solidFill>
                <a:latin typeface="McLaren"/>
                <a:ea typeface="McLaren"/>
                <a:cs typeface="McLaren"/>
                <a:sym typeface="McLaren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Diseño arquitectónico</a:t>
            </a:r>
            <a:endParaRPr b="1" sz="500">
              <a:solidFill>
                <a:srgbClr val="00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00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cLaren"/>
              <a:buChar char="●"/>
            </a:pPr>
            <a:r>
              <a:rPr b="1" lang="en" sz="15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Academia de red de CISCO (Información Técnica)</a:t>
            </a:r>
            <a:endParaRPr b="1" sz="16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McLaren"/>
              <a:buChar char="●"/>
            </a:pPr>
            <a:r>
              <a:rPr b="1" lang="en" sz="1600" u="sng">
                <a:solidFill>
                  <a:srgbClr val="00FFFF"/>
                </a:solidFill>
                <a:latin typeface="McLaren"/>
                <a:ea typeface="McLaren"/>
                <a:cs typeface="McLaren"/>
                <a:sym typeface="McLaren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Programación computacional</a:t>
            </a:r>
            <a:endParaRPr b="1" sz="500">
              <a:solidFill>
                <a:srgbClr val="00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McLaren"/>
              <a:buChar char="●"/>
            </a:pPr>
            <a:r>
              <a:rPr b="1" lang="en" sz="1600" u="sng">
                <a:solidFill>
                  <a:srgbClr val="00FFFF"/>
                </a:solidFill>
                <a:latin typeface="McLaren"/>
                <a:ea typeface="McLaren"/>
                <a:cs typeface="McLaren"/>
                <a:sym typeface="McLaren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Programación y diseño de web y redes sociales</a:t>
            </a:r>
            <a:endParaRPr b="1" sz="1600">
              <a:solidFill>
                <a:srgbClr val="00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pic>
        <p:nvPicPr>
          <p:cNvPr id="238" name="Google Shape;238;p44"/>
          <p:cNvPicPr preferRelativeResize="0"/>
          <p:nvPr/>
        </p:nvPicPr>
        <p:blipFill rotWithShape="1">
          <a:blip r:embed="rId15">
            <a:alphaModFix/>
          </a:blip>
          <a:srcRect b="0" l="0" r="0" t="20210"/>
          <a:stretch/>
        </p:blipFill>
        <p:spPr>
          <a:xfrm>
            <a:off x="2155400" y="1834787"/>
            <a:ext cx="1146378" cy="68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44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240" name="Google Shape;240;p44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1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241" name="Google Shape;241;p44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/>
          <p:nvPr>
            <p:ph type="title"/>
          </p:nvPr>
        </p:nvSpPr>
        <p:spPr>
          <a:xfrm>
            <a:off x="166400" y="0"/>
            <a:ext cx="6304500" cy="147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5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Educación técnica y profesional</a:t>
            </a:r>
            <a:endParaRPr b="1" sz="25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Academia de LHS de construcción e ingeniería </a:t>
            </a:r>
            <a:endParaRPr b="1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247" name="Google Shape;247;p45"/>
          <p:cNvSpPr txBox="1"/>
          <p:nvPr>
            <p:ph idx="2" type="body"/>
          </p:nvPr>
        </p:nvSpPr>
        <p:spPr>
          <a:xfrm>
            <a:off x="4714300" y="1423900"/>
            <a:ext cx="4429800" cy="37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McLaren"/>
                <a:ea typeface="McLaren"/>
                <a:cs typeface="McLaren"/>
                <a:sym typeface="McLaren"/>
              </a:rPr>
              <a:t>Ofrecemos trayectoria en los siguientes sectores:</a:t>
            </a:r>
            <a:endParaRPr b="1">
              <a:solidFill>
                <a:schemeClr val="lt1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196850" lvl="0" marL="228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cLaren"/>
              <a:buChar char="●"/>
            </a:pPr>
            <a:r>
              <a:rPr b="1" lang="en" sz="13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Introducción a la construcción y oficios de edificación</a:t>
            </a:r>
            <a:endParaRPr b="1"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196850" lvl="0" marL="228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cLaren"/>
              <a:buChar char="●"/>
            </a:pPr>
            <a:r>
              <a:rPr b="1" lang="en" sz="13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Cursos de principios, intermedios, y avanzado de </a:t>
            </a:r>
            <a:r>
              <a:rPr b="1" lang="en" sz="1300" u="sng">
                <a:solidFill>
                  <a:srgbClr val="00FFFF"/>
                </a:solidFill>
                <a:latin typeface="McLaren"/>
                <a:ea typeface="McLaren"/>
                <a:cs typeface="McLaren"/>
                <a:sym typeface="McLare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arquitectura</a:t>
            </a:r>
            <a:r>
              <a:rPr b="1" lang="en" sz="1300">
                <a:solidFill>
                  <a:srgbClr val="00FFFF"/>
                </a:solidFill>
                <a:latin typeface="McLaren"/>
                <a:ea typeface="McLaren"/>
                <a:cs typeface="McLaren"/>
                <a:sym typeface="McLaren"/>
              </a:rPr>
              <a:t>, </a:t>
            </a:r>
            <a:r>
              <a:rPr b="1" lang="en" sz="1300" u="sng">
                <a:solidFill>
                  <a:srgbClr val="00FFFF"/>
                </a:solidFill>
                <a:latin typeface="McLaren"/>
                <a:ea typeface="McLaren"/>
                <a:cs typeface="McLaren"/>
                <a:sym typeface="McLare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ingeniería y diseño 3D</a:t>
            </a:r>
            <a:r>
              <a:rPr b="1" lang="en" sz="1300">
                <a:solidFill>
                  <a:srgbClr val="00FFFF"/>
                </a:solidFill>
                <a:latin typeface="McLaren"/>
                <a:ea typeface="McLaren"/>
                <a:cs typeface="McLaren"/>
                <a:sym typeface="McLaren"/>
              </a:rPr>
              <a:t> </a:t>
            </a:r>
            <a:endParaRPr b="1" sz="1300">
              <a:solidFill>
                <a:srgbClr val="00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196850" lvl="0" marL="228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cLaren"/>
              <a:buChar char="●"/>
            </a:pPr>
            <a:r>
              <a:rPr b="1" lang="en" sz="13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Cursos de principios, intermedios, y avanzados de carpintería, carpintería decorativa, y ebanistería </a:t>
            </a:r>
            <a:endParaRPr b="1"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196850" lvl="0" marL="228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cLaren"/>
              <a:buChar char="●"/>
            </a:pPr>
            <a:r>
              <a:rPr b="1" lang="en" sz="13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Cursos intermedios y avanzados de</a:t>
            </a:r>
            <a:r>
              <a:rPr b="1" lang="en" sz="13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 construcción residencial y comercial </a:t>
            </a:r>
            <a:endParaRPr b="1" sz="13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indent="-216414" lvl="0" marL="228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8"/>
              <a:buFont typeface="McLaren"/>
              <a:buChar char="●"/>
            </a:pPr>
            <a:r>
              <a:rPr b="1" lang="en" sz="1300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Cursos intermedios y avanzados de sistemas y reparaciones mecánicas</a:t>
            </a:r>
            <a:r>
              <a:rPr b="1" lang="en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</a:rPr>
              <a:t> </a:t>
            </a:r>
            <a:endParaRPr b="1" sz="1608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pic>
        <p:nvPicPr>
          <p:cNvPr descr="High schoolers in Stockton learn key construction skills and compete against dozens of other schools in a design-build competition." id="248" name="Google Shape;248;p45" title="Inside California Education: Design, Build, Win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850" y="1423900"/>
            <a:ext cx="4429800" cy="33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79063" y="72883"/>
            <a:ext cx="2164025" cy="132634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5"/>
          <p:cNvSpPr txBox="1"/>
          <p:nvPr/>
        </p:nvSpPr>
        <p:spPr>
          <a:xfrm rot="-5400000">
            <a:off x="5870825" y="549750"/>
            <a:ext cx="1488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Oprimir</a:t>
            </a:r>
            <a:r>
              <a:rPr lang="en" sz="1000">
                <a:solidFill>
                  <a:srgbClr val="F3F3F3"/>
                </a:solidFill>
                <a:latin typeface="McLaren"/>
                <a:ea typeface="McLaren"/>
                <a:cs typeface="McLaren"/>
                <a:sym typeface="McLaren"/>
              </a:rPr>
              <a:t> aquí para ir al sitio web de la academia</a:t>
            </a:r>
            <a:endParaRPr sz="1000">
              <a:solidFill>
                <a:srgbClr val="F3F3F3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sp>
        <p:nvSpPr>
          <p:cNvPr id="251" name="Google Shape;251;p45"/>
          <p:cNvSpPr/>
          <p:nvPr/>
        </p:nvSpPr>
        <p:spPr>
          <a:xfrm>
            <a:off x="6735175" y="950875"/>
            <a:ext cx="306900" cy="118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45"/>
          <p:cNvSpPr txBox="1"/>
          <p:nvPr/>
        </p:nvSpPr>
        <p:spPr>
          <a:xfrm>
            <a:off x="1125150" y="4749325"/>
            <a:ext cx="264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cLaren"/>
                <a:ea typeface="McLaren"/>
                <a:cs typeface="McLaren"/>
                <a:sym typeface="McLaren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Traducción escrita en español</a:t>
            </a:r>
            <a:endParaRPr sz="1200">
              <a:solidFill>
                <a:srgbClr val="FFFFFF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grpSp>
        <p:nvGrpSpPr>
          <p:cNvPr id="253" name="Google Shape;253;p45"/>
          <p:cNvGrpSpPr/>
          <p:nvPr/>
        </p:nvGrpSpPr>
        <p:grpSpPr>
          <a:xfrm>
            <a:off x="6223400" y="4724450"/>
            <a:ext cx="2779800" cy="419051"/>
            <a:chOff x="6363475" y="4685200"/>
            <a:chExt cx="2779800" cy="419051"/>
          </a:xfrm>
        </p:grpSpPr>
        <p:sp>
          <p:nvSpPr>
            <p:cNvPr id="254" name="Google Shape;254;p45"/>
            <p:cNvSpPr txBox="1"/>
            <p:nvPr/>
          </p:nvSpPr>
          <p:spPr>
            <a:xfrm>
              <a:off x="6483475" y="4685200"/>
              <a:ext cx="26598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 u="sng">
                  <a:solidFill>
                    <a:srgbClr val="F1C232"/>
                  </a:solidFill>
                  <a:latin typeface="McLaren"/>
                  <a:ea typeface="McLaren"/>
                  <a:cs typeface="McLaren"/>
                  <a:sym typeface="McLaren"/>
                  <a:hlinkClick action="ppaction://hlinksldjump" r:id="rId10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Regresar a la "página inicial"</a:t>
              </a:r>
              <a:endParaRPr b="1" sz="1200">
                <a:solidFill>
                  <a:srgbClr val="F1C232"/>
                </a:solidFill>
                <a:latin typeface="McLaren"/>
                <a:ea typeface="McLaren"/>
                <a:cs typeface="McLaren"/>
                <a:sym typeface="McLaren"/>
              </a:endParaRPr>
            </a:p>
          </p:txBody>
        </p:sp>
        <p:pic>
          <p:nvPicPr>
            <p:cNvPr id="255" name="Google Shape;255;p4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363475" y="4750250"/>
              <a:ext cx="354001" cy="35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